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3"/>
  </p:notesMasterIdLst>
  <p:handoutMasterIdLst>
    <p:handoutMasterId r:id="rId44"/>
  </p:handoutMasterIdLst>
  <p:sldIdLst>
    <p:sldId id="256" r:id="rId5"/>
    <p:sldId id="277" r:id="rId6"/>
    <p:sldId id="293" r:id="rId7"/>
    <p:sldId id="294" r:id="rId8"/>
    <p:sldId id="258" r:id="rId9"/>
    <p:sldId id="290" r:id="rId10"/>
    <p:sldId id="297" r:id="rId11"/>
    <p:sldId id="264" r:id="rId12"/>
    <p:sldId id="298" r:id="rId13"/>
    <p:sldId id="299" r:id="rId14"/>
    <p:sldId id="291" r:id="rId15"/>
    <p:sldId id="300" r:id="rId16"/>
    <p:sldId id="268" r:id="rId17"/>
    <p:sldId id="301" r:id="rId18"/>
    <p:sldId id="315" r:id="rId19"/>
    <p:sldId id="323" r:id="rId20"/>
    <p:sldId id="324" r:id="rId21"/>
    <p:sldId id="325" r:id="rId22"/>
    <p:sldId id="302" r:id="rId23"/>
    <p:sldId id="303" r:id="rId24"/>
    <p:sldId id="304" r:id="rId25"/>
    <p:sldId id="292" r:id="rId26"/>
    <p:sldId id="322" r:id="rId27"/>
    <p:sldId id="295" r:id="rId28"/>
    <p:sldId id="296" r:id="rId29"/>
    <p:sldId id="279" r:id="rId30"/>
    <p:sldId id="260" r:id="rId31"/>
    <p:sldId id="321" r:id="rId32"/>
    <p:sldId id="317" r:id="rId33"/>
    <p:sldId id="318" r:id="rId34"/>
    <p:sldId id="319" r:id="rId35"/>
    <p:sldId id="305" r:id="rId36"/>
    <p:sldId id="276" r:id="rId37"/>
    <p:sldId id="310" r:id="rId38"/>
    <p:sldId id="312" r:id="rId39"/>
    <p:sldId id="313" r:id="rId40"/>
    <p:sldId id="314" r:id="rId41"/>
    <p:sldId id="31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354" autoAdjust="0"/>
  </p:normalViewPr>
  <p:slideViewPr>
    <p:cSldViewPr snapToGrid="0">
      <p:cViewPr varScale="1">
        <p:scale>
          <a:sx n="102" d="100"/>
          <a:sy n="102" d="100"/>
        </p:scale>
        <p:origin x="954" y="10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PH" b="1" dirty="0">
                <a:solidFill>
                  <a:schemeClr val="accent1"/>
                </a:solidFill>
              </a:rPr>
              <a:t>Criteria Ratings Per Group</a:t>
            </a:r>
          </a:p>
        </c:rich>
      </c:tx>
      <c:layout>
        <c:manualLayout>
          <c:xMode val="edge"/>
          <c:yMode val="edge"/>
          <c:x val="0.31322650098425192"/>
          <c:y val="2.57812484140472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Functionality</c:v>
                </c:pt>
              </c:strCache>
            </c:strRef>
          </c:tx>
          <c:spPr>
            <a:solidFill>
              <a:schemeClr val="accent1"/>
            </a:solidFill>
            <a:ln>
              <a:noFill/>
            </a:ln>
            <a:effectLst/>
          </c:spPr>
          <c:invertIfNegative val="0"/>
          <c:cat>
            <c:strRef>
              <c:f>Sheet1!$A$2:$A$11</c:f>
              <c:strCache>
                <c:ptCount val="10"/>
                <c:pt idx="0">
                  <c:v>Group 2</c:v>
                </c:pt>
                <c:pt idx="1">
                  <c:v>Group 4</c:v>
                </c:pt>
                <c:pt idx="2">
                  <c:v>Group 6</c:v>
                </c:pt>
                <c:pt idx="3">
                  <c:v>Group 8</c:v>
                </c:pt>
                <c:pt idx="4">
                  <c:v>Group 10</c:v>
                </c:pt>
                <c:pt idx="5">
                  <c:v>Group 12</c:v>
                </c:pt>
                <c:pt idx="6">
                  <c:v>Group 14</c:v>
                </c:pt>
                <c:pt idx="7">
                  <c:v>Group 16</c:v>
                </c:pt>
                <c:pt idx="8">
                  <c:v>Group 18</c:v>
                </c:pt>
                <c:pt idx="9">
                  <c:v>Group 20</c:v>
                </c:pt>
              </c:strCache>
            </c:strRef>
          </c:cat>
          <c:val>
            <c:numRef>
              <c:f>Sheet1!$B$2:$B$11</c:f>
              <c:numCache>
                <c:formatCode>General</c:formatCode>
                <c:ptCount val="10"/>
                <c:pt idx="0">
                  <c:v>17</c:v>
                </c:pt>
                <c:pt idx="1">
                  <c:v>20</c:v>
                </c:pt>
                <c:pt idx="2">
                  <c:v>20</c:v>
                </c:pt>
                <c:pt idx="3">
                  <c:v>20</c:v>
                </c:pt>
                <c:pt idx="4">
                  <c:v>20</c:v>
                </c:pt>
                <c:pt idx="5">
                  <c:v>18</c:v>
                </c:pt>
                <c:pt idx="6">
                  <c:v>17</c:v>
                </c:pt>
                <c:pt idx="7">
                  <c:v>18</c:v>
                </c:pt>
                <c:pt idx="8">
                  <c:v>20</c:v>
                </c:pt>
                <c:pt idx="9">
                  <c:v>20</c:v>
                </c:pt>
              </c:numCache>
            </c:numRef>
          </c:val>
          <c:extLst>
            <c:ext xmlns:c16="http://schemas.microsoft.com/office/drawing/2014/chart" uri="{C3380CC4-5D6E-409C-BE32-E72D297353CC}">
              <c16:uniqueId val="{00000000-D3FD-474A-A7CB-47507D91BE60}"/>
            </c:ext>
          </c:extLst>
        </c:ser>
        <c:ser>
          <c:idx val="1"/>
          <c:order val="1"/>
          <c:tx>
            <c:strRef>
              <c:f>Sheet1!$C$1</c:f>
              <c:strCache>
                <c:ptCount val="1"/>
                <c:pt idx="0">
                  <c:v>Usability</c:v>
                </c:pt>
              </c:strCache>
            </c:strRef>
          </c:tx>
          <c:spPr>
            <a:solidFill>
              <a:schemeClr val="accent2"/>
            </a:solidFill>
            <a:ln>
              <a:noFill/>
            </a:ln>
            <a:effectLst/>
          </c:spPr>
          <c:invertIfNegative val="0"/>
          <c:cat>
            <c:strRef>
              <c:f>Sheet1!$A$2:$A$11</c:f>
              <c:strCache>
                <c:ptCount val="10"/>
                <c:pt idx="0">
                  <c:v>Group 2</c:v>
                </c:pt>
                <c:pt idx="1">
                  <c:v>Group 4</c:v>
                </c:pt>
                <c:pt idx="2">
                  <c:v>Group 6</c:v>
                </c:pt>
                <c:pt idx="3">
                  <c:v>Group 8</c:v>
                </c:pt>
                <c:pt idx="4">
                  <c:v>Group 10</c:v>
                </c:pt>
                <c:pt idx="5">
                  <c:v>Group 12</c:v>
                </c:pt>
                <c:pt idx="6">
                  <c:v>Group 14</c:v>
                </c:pt>
                <c:pt idx="7">
                  <c:v>Group 16</c:v>
                </c:pt>
                <c:pt idx="8">
                  <c:v>Group 18</c:v>
                </c:pt>
                <c:pt idx="9">
                  <c:v>Group 20</c:v>
                </c:pt>
              </c:strCache>
            </c:strRef>
          </c:cat>
          <c:val>
            <c:numRef>
              <c:f>Sheet1!$C$2:$C$11</c:f>
              <c:numCache>
                <c:formatCode>General</c:formatCode>
                <c:ptCount val="10"/>
                <c:pt idx="0">
                  <c:v>19</c:v>
                </c:pt>
                <c:pt idx="1">
                  <c:v>20</c:v>
                </c:pt>
                <c:pt idx="2">
                  <c:v>20</c:v>
                </c:pt>
                <c:pt idx="3">
                  <c:v>20</c:v>
                </c:pt>
                <c:pt idx="4">
                  <c:v>18</c:v>
                </c:pt>
                <c:pt idx="5">
                  <c:v>20</c:v>
                </c:pt>
                <c:pt idx="6">
                  <c:v>17</c:v>
                </c:pt>
                <c:pt idx="7">
                  <c:v>20</c:v>
                </c:pt>
                <c:pt idx="8">
                  <c:v>20</c:v>
                </c:pt>
                <c:pt idx="9">
                  <c:v>20</c:v>
                </c:pt>
              </c:numCache>
            </c:numRef>
          </c:val>
          <c:extLst>
            <c:ext xmlns:c16="http://schemas.microsoft.com/office/drawing/2014/chart" uri="{C3380CC4-5D6E-409C-BE32-E72D297353CC}">
              <c16:uniqueId val="{00000001-D3FD-474A-A7CB-47507D91BE60}"/>
            </c:ext>
          </c:extLst>
        </c:ser>
        <c:ser>
          <c:idx val="2"/>
          <c:order val="2"/>
          <c:tx>
            <c:strRef>
              <c:f>Sheet1!$D$1</c:f>
              <c:strCache>
                <c:ptCount val="1"/>
                <c:pt idx="0">
                  <c:v>Performance</c:v>
                </c:pt>
              </c:strCache>
            </c:strRef>
          </c:tx>
          <c:spPr>
            <a:solidFill>
              <a:schemeClr val="accent3"/>
            </a:solidFill>
            <a:ln>
              <a:noFill/>
            </a:ln>
            <a:effectLst/>
          </c:spPr>
          <c:invertIfNegative val="0"/>
          <c:cat>
            <c:strRef>
              <c:f>Sheet1!$A$2:$A$11</c:f>
              <c:strCache>
                <c:ptCount val="10"/>
                <c:pt idx="0">
                  <c:v>Group 2</c:v>
                </c:pt>
                <c:pt idx="1">
                  <c:v>Group 4</c:v>
                </c:pt>
                <c:pt idx="2">
                  <c:v>Group 6</c:v>
                </c:pt>
                <c:pt idx="3">
                  <c:v>Group 8</c:v>
                </c:pt>
                <c:pt idx="4">
                  <c:v>Group 10</c:v>
                </c:pt>
                <c:pt idx="5">
                  <c:v>Group 12</c:v>
                </c:pt>
                <c:pt idx="6">
                  <c:v>Group 14</c:v>
                </c:pt>
                <c:pt idx="7">
                  <c:v>Group 16</c:v>
                </c:pt>
                <c:pt idx="8">
                  <c:v>Group 18</c:v>
                </c:pt>
                <c:pt idx="9">
                  <c:v>Group 20</c:v>
                </c:pt>
              </c:strCache>
            </c:strRef>
          </c:cat>
          <c:val>
            <c:numRef>
              <c:f>Sheet1!$D$2:$D$11</c:f>
              <c:numCache>
                <c:formatCode>General</c:formatCode>
                <c:ptCount val="10"/>
                <c:pt idx="0">
                  <c:v>20</c:v>
                </c:pt>
                <c:pt idx="1">
                  <c:v>20</c:v>
                </c:pt>
                <c:pt idx="2">
                  <c:v>20</c:v>
                </c:pt>
                <c:pt idx="3">
                  <c:v>20</c:v>
                </c:pt>
                <c:pt idx="4">
                  <c:v>19</c:v>
                </c:pt>
                <c:pt idx="5">
                  <c:v>20</c:v>
                </c:pt>
                <c:pt idx="6">
                  <c:v>18</c:v>
                </c:pt>
                <c:pt idx="7">
                  <c:v>20</c:v>
                </c:pt>
                <c:pt idx="8">
                  <c:v>20</c:v>
                </c:pt>
                <c:pt idx="9">
                  <c:v>20</c:v>
                </c:pt>
              </c:numCache>
            </c:numRef>
          </c:val>
          <c:extLst>
            <c:ext xmlns:c16="http://schemas.microsoft.com/office/drawing/2014/chart" uri="{C3380CC4-5D6E-409C-BE32-E72D297353CC}">
              <c16:uniqueId val="{00000002-D3FD-474A-A7CB-47507D91BE60}"/>
            </c:ext>
          </c:extLst>
        </c:ser>
        <c:ser>
          <c:idx val="3"/>
          <c:order val="3"/>
          <c:tx>
            <c:strRef>
              <c:f>Sheet1!$E$1</c:f>
              <c:strCache>
                <c:ptCount val="1"/>
                <c:pt idx="0">
                  <c:v>Maintainability</c:v>
                </c:pt>
              </c:strCache>
            </c:strRef>
          </c:tx>
          <c:spPr>
            <a:solidFill>
              <a:schemeClr val="accent4"/>
            </a:solidFill>
            <a:ln>
              <a:noFill/>
            </a:ln>
            <a:effectLst/>
          </c:spPr>
          <c:invertIfNegative val="0"/>
          <c:cat>
            <c:strRef>
              <c:f>Sheet1!$A$2:$A$11</c:f>
              <c:strCache>
                <c:ptCount val="10"/>
                <c:pt idx="0">
                  <c:v>Group 2</c:v>
                </c:pt>
                <c:pt idx="1">
                  <c:v>Group 4</c:v>
                </c:pt>
                <c:pt idx="2">
                  <c:v>Group 6</c:v>
                </c:pt>
                <c:pt idx="3">
                  <c:v>Group 8</c:v>
                </c:pt>
                <c:pt idx="4">
                  <c:v>Group 10</c:v>
                </c:pt>
                <c:pt idx="5">
                  <c:v>Group 12</c:v>
                </c:pt>
                <c:pt idx="6">
                  <c:v>Group 14</c:v>
                </c:pt>
                <c:pt idx="7">
                  <c:v>Group 16</c:v>
                </c:pt>
                <c:pt idx="8">
                  <c:v>Group 18</c:v>
                </c:pt>
                <c:pt idx="9">
                  <c:v>Group 20</c:v>
                </c:pt>
              </c:strCache>
            </c:strRef>
          </c:cat>
          <c:val>
            <c:numRef>
              <c:f>Sheet1!$E$2:$E$11</c:f>
              <c:numCache>
                <c:formatCode>General</c:formatCode>
                <c:ptCount val="10"/>
                <c:pt idx="0">
                  <c:v>19</c:v>
                </c:pt>
                <c:pt idx="1">
                  <c:v>18</c:v>
                </c:pt>
                <c:pt idx="2">
                  <c:v>20</c:v>
                </c:pt>
                <c:pt idx="3">
                  <c:v>18</c:v>
                </c:pt>
                <c:pt idx="4">
                  <c:v>20</c:v>
                </c:pt>
                <c:pt idx="5">
                  <c:v>18</c:v>
                </c:pt>
                <c:pt idx="6">
                  <c:v>18</c:v>
                </c:pt>
                <c:pt idx="7">
                  <c:v>18</c:v>
                </c:pt>
                <c:pt idx="8">
                  <c:v>20</c:v>
                </c:pt>
                <c:pt idx="9">
                  <c:v>20</c:v>
                </c:pt>
              </c:numCache>
            </c:numRef>
          </c:val>
          <c:extLst>
            <c:ext xmlns:c16="http://schemas.microsoft.com/office/drawing/2014/chart" uri="{C3380CC4-5D6E-409C-BE32-E72D297353CC}">
              <c16:uniqueId val="{00000003-D3FD-474A-A7CB-47507D91BE60}"/>
            </c:ext>
          </c:extLst>
        </c:ser>
        <c:ser>
          <c:idx val="4"/>
          <c:order val="4"/>
          <c:tx>
            <c:strRef>
              <c:f>Sheet1!$F$1</c:f>
              <c:strCache>
                <c:ptCount val="1"/>
                <c:pt idx="0">
                  <c:v>Documentation</c:v>
                </c:pt>
              </c:strCache>
            </c:strRef>
          </c:tx>
          <c:spPr>
            <a:solidFill>
              <a:schemeClr val="accent5"/>
            </a:solidFill>
            <a:ln>
              <a:noFill/>
            </a:ln>
            <a:effectLst/>
          </c:spPr>
          <c:invertIfNegative val="0"/>
          <c:cat>
            <c:strRef>
              <c:f>Sheet1!$A$2:$A$11</c:f>
              <c:strCache>
                <c:ptCount val="10"/>
                <c:pt idx="0">
                  <c:v>Group 2</c:v>
                </c:pt>
                <c:pt idx="1">
                  <c:v>Group 4</c:v>
                </c:pt>
                <c:pt idx="2">
                  <c:v>Group 6</c:v>
                </c:pt>
                <c:pt idx="3">
                  <c:v>Group 8</c:v>
                </c:pt>
                <c:pt idx="4">
                  <c:v>Group 10</c:v>
                </c:pt>
                <c:pt idx="5">
                  <c:v>Group 12</c:v>
                </c:pt>
                <c:pt idx="6">
                  <c:v>Group 14</c:v>
                </c:pt>
                <c:pt idx="7">
                  <c:v>Group 16</c:v>
                </c:pt>
                <c:pt idx="8">
                  <c:v>Group 18</c:v>
                </c:pt>
                <c:pt idx="9">
                  <c:v>Group 20</c:v>
                </c:pt>
              </c:strCache>
            </c:strRef>
          </c:cat>
          <c:val>
            <c:numRef>
              <c:f>Sheet1!$F$2:$F$11</c:f>
              <c:numCache>
                <c:formatCode>General</c:formatCode>
                <c:ptCount val="10"/>
                <c:pt idx="0">
                  <c:v>20</c:v>
                </c:pt>
                <c:pt idx="1">
                  <c:v>19</c:v>
                </c:pt>
                <c:pt idx="2">
                  <c:v>20</c:v>
                </c:pt>
                <c:pt idx="3">
                  <c:v>17</c:v>
                </c:pt>
                <c:pt idx="4">
                  <c:v>20</c:v>
                </c:pt>
                <c:pt idx="5">
                  <c:v>17</c:v>
                </c:pt>
                <c:pt idx="6">
                  <c:v>18</c:v>
                </c:pt>
                <c:pt idx="7">
                  <c:v>17</c:v>
                </c:pt>
                <c:pt idx="8">
                  <c:v>20</c:v>
                </c:pt>
                <c:pt idx="9">
                  <c:v>20</c:v>
                </c:pt>
              </c:numCache>
            </c:numRef>
          </c:val>
          <c:extLst>
            <c:ext xmlns:c16="http://schemas.microsoft.com/office/drawing/2014/chart" uri="{C3380CC4-5D6E-409C-BE32-E72D297353CC}">
              <c16:uniqueId val="{00000004-D3FD-474A-A7CB-47507D91BE60}"/>
            </c:ext>
          </c:extLst>
        </c:ser>
        <c:dLbls>
          <c:showLegendKey val="0"/>
          <c:showVal val="0"/>
          <c:showCatName val="0"/>
          <c:showSerName val="0"/>
          <c:showPercent val="0"/>
          <c:showBubbleSize val="0"/>
        </c:dLbls>
        <c:gapWidth val="219"/>
        <c:overlap val="-27"/>
        <c:axId val="2009492864"/>
        <c:axId val="2009483744"/>
      </c:barChart>
      <c:catAx>
        <c:axId val="2009492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09483744"/>
        <c:crosses val="autoZero"/>
        <c:auto val="1"/>
        <c:lblAlgn val="ctr"/>
        <c:lblOffset val="100"/>
        <c:noMultiLvlLbl val="0"/>
      </c:catAx>
      <c:valAx>
        <c:axId val="2009483744"/>
        <c:scaling>
          <c:orientation val="minMax"/>
          <c:max val="20"/>
          <c:min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09492864"/>
        <c:crosses val="autoZero"/>
        <c:crossBetween val="between"/>
        <c:majorUnit val="1"/>
        <c:min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Total Scores Per Group</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494955708661422E-2"/>
          <c:y val="0.11448055398126511"/>
          <c:w val="0.92275504429133859"/>
          <c:h val="0.76814869782549844"/>
        </c:manualLayout>
      </c:layout>
      <c:barChart>
        <c:barDir val="col"/>
        <c:grouping val="clustered"/>
        <c:varyColors val="0"/>
        <c:ser>
          <c:idx val="0"/>
          <c:order val="0"/>
          <c:tx>
            <c:strRef>
              <c:f>Sheet1!$B$1</c:f>
              <c:strCache>
                <c:ptCount val="1"/>
                <c:pt idx="0">
                  <c:v>Total Score</c:v>
                </c:pt>
              </c:strCache>
            </c:strRef>
          </c:tx>
          <c:spPr>
            <a:solidFill>
              <a:schemeClr val="accent1"/>
            </a:solidFill>
            <a:ln>
              <a:noFill/>
            </a:ln>
            <a:effectLst/>
          </c:spPr>
          <c:invertIfNegative val="0"/>
          <c:cat>
            <c:strRef>
              <c:f>Sheet1!$A$2:$A$11</c:f>
              <c:strCache>
                <c:ptCount val="10"/>
                <c:pt idx="0">
                  <c:v>Group 2</c:v>
                </c:pt>
                <c:pt idx="1">
                  <c:v>Group 4</c:v>
                </c:pt>
                <c:pt idx="2">
                  <c:v>Group 6</c:v>
                </c:pt>
                <c:pt idx="3">
                  <c:v>Group 8</c:v>
                </c:pt>
                <c:pt idx="4">
                  <c:v>Group 10</c:v>
                </c:pt>
                <c:pt idx="5">
                  <c:v>Group 12</c:v>
                </c:pt>
                <c:pt idx="6">
                  <c:v>Group 14</c:v>
                </c:pt>
                <c:pt idx="7">
                  <c:v>Group 16</c:v>
                </c:pt>
                <c:pt idx="8">
                  <c:v>Group 18</c:v>
                </c:pt>
                <c:pt idx="9">
                  <c:v>Group 20</c:v>
                </c:pt>
              </c:strCache>
            </c:strRef>
          </c:cat>
          <c:val>
            <c:numRef>
              <c:f>Sheet1!$B$2:$B$11</c:f>
              <c:numCache>
                <c:formatCode>General</c:formatCode>
                <c:ptCount val="10"/>
                <c:pt idx="0">
                  <c:v>95</c:v>
                </c:pt>
                <c:pt idx="1">
                  <c:v>97</c:v>
                </c:pt>
                <c:pt idx="2">
                  <c:v>100</c:v>
                </c:pt>
                <c:pt idx="3">
                  <c:v>95</c:v>
                </c:pt>
                <c:pt idx="4">
                  <c:v>97</c:v>
                </c:pt>
                <c:pt idx="5">
                  <c:v>93</c:v>
                </c:pt>
                <c:pt idx="6">
                  <c:v>88</c:v>
                </c:pt>
                <c:pt idx="7">
                  <c:v>93</c:v>
                </c:pt>
                <c:pt idx="8">
                  <c:v>100</c:v>
                </c:pt>
                <c:pt idx="9">
                  <c:v>100</c:v>
                </c:pt>
              </c:numCache>
            </c:numRef>
          </c:val>
          <c:extLst>
            <c:ext xmlns:c16="http://schemas.microsoft.com/office/drawing/2014/chart" uri="{C3380CC4-5D6E-409C-BE32-E72D297353CC}">
              <c16:uniqueId val="{00000000-6F7D-4A06-BC9A-B6B9D327F6D0}"/>
            </c:ext>
          </c:extLst>
        </c:ser>
        <c:dLbls>
          <c:showLegendKey val="0"/>
          <c:showVal val="0"/>
          <c:showCatName val="0"/>
          <c:showSerName val="0"/>
          <c:showPercent val="0"/>
          <c:showBubbleSize val="0"/>
        </c:dLbls>
        <c:gapWidth val="219"/>
        <c:overlap val="-27"/>
        <c:axId val="1306437168"/>
        <c:axId val="1306423728"/>
      </c:barChart>
      <c:catAx>
        <c:axId val="1306437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6423728"/>
        <c:crosses val="autoZero"/>
        <c:auto val="1"/>
        <c:lblAlgn val="ctr"/>
        <c:lblOffset val="100"/>
        <c:noMultiLvlLbl val="0"/>
      </c:catAx>
      <c:valAx>
        <c:axId val="1306423728"/>
        <c:scaling>
          <c:orientation val="minMax"/>
          <c:max val="100"/>
          <c:min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6437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1/31/2025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51569-32A8-806D-035E-F7A39AD63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37BC6-C63D-9D5A-2F21-583D44A971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D82E9-1650-9B16-70D2-458226BF21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509377-E652-50A6-E192-295CCA90E7F8}"/>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202524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BB7C1-29AE-96E7-B80F-BADFAB4B6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F43D1B-09E0-66DF-C5F2-BAAD7B207F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E3492D-2722-5763-2F27-4D9ECE69E2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BFB7CB-35D7-74CC-7474-B16D292C5B76}"/>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927248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D8642-B682-C3F0-8B2F-34390C835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39289-A72F-CF87-5F74-E7E201881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4DBA8-03FA-7366-50E2-2C97C5C0AF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5A498B-9DE5-73F2-AF69-83BE6A8068E8}"/>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213900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0EB0B-5A0E-C7C4-A0E4-D974BA900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CC89E7-E0D3-71BB-8870-24FE78D44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971136-6DAF-97B5-0599-AE8225A1130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74A2D1-8CBF-62B2-1CA3-3A93732C6284}"/>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3889448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75AC5-D9C5-E72E-08E6-0955D5482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D64E2-F109-177E-36FD-714F0072B7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8A3BFB-D45D-D18C-D9C7-410BD04A59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E637F4-DD9A-3BB2-61E8-31687C40C435}"/>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2501024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E4AC7-5DFC-C86F-5571-7257D6FC0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F8742-AA37-393F-C5DE-CCBE6E8614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30985-F87D-1968-2517-CC08735D6C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0B6D5B4-A0B7-3812-F89D-B15DDABAD454}"/>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1547666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589B4-F151-4033-E1BD-916E50F70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FDB295-43A6-9010-2362-FC1B325B0E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BDACE-BF5E-88AB-26C8-D97C06A1FA9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C8594F-8EA9-8535-172B-5A8562D78059}"/>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4268723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37321-0DBA-62CE-D7E1-10058F549C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B40AA3-57B9-E051-3E19-8B70E79897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25ED5-F6C2-687D-FA44-2B0A929A4A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06A9393-934E-E88A-3933-D28E3749F563}"/>
              </a:ext>
            </a:extLst>
          </p:cNvPr>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131086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AE982-A3FE-F576-01F7-8ADB265A5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FC90B-07B2-F0C4-C99F-8585B8A71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FCBBD8-06B0-5DDA-4F17-42DFC9BA15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AB15F21-A1A3-E0A4-8F63-E611564E6131}"/>
              </a:ext>
            </a:extLst>
          </p:cNvPr>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520052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ED1BF-500C-4243-F813-5B26C4AEF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F5BEE-8FE8-62BD-4D4C-9E3732800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8733A-6AC8-3DBB-4B97-2A4CFC6CD3C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66A288-2ABA-5C47-69DC-B099163B5FC2}"/>
              </a:ext>
            </a:extLst>
          </p:cNvPr>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659078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6920C-0B32-86AC-553F-C59D895BD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C88E6-E90C-AE5F-AA03-C98BAD9D6B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2F48D-E65F-E752-D34F-1085A46AB4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4C704D-0A61-17AC-EC35-455ED7A89D59}"/>
              </a:ext>
            </a:extLst>
          </p:cNvPr>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3386923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98269-1FFC-CC0A-6134-00AF62A2C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688F46-0E2C-52FA-A36A-9E0E3838A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81A69A-333B-18FF-788C-B79C6A631ED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4524AC-FF46-65EF-39F4-EE07DE91C55D}"/>
              </a:ext>
            </a:extLst>
          </p:cNvPr>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3935723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453C3-F895-E2E2-0B47-7BC0456FC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92FD1-4362-4278-23E6-4D31CB3B47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58FC38-56E1-F7BA-F5B5-D5B254C8C2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F9E944-2005-F11F-3886-85C24B32A6FC}"/>
              </a:ext>
            </a:extLst>
          </p:cNvPr>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1644361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26</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27</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70A13-CF72-C0CB-86A9-2D376C515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3CBB5-E7B0-1E14-F859-B85E0A6BB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2F4966-84EF-3A19-732C-B4187D111F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B0A2E6-70CF-C0A2-9621-8AF577934BCE}"/>
              </a:ext>
            </a:extLst>
          </p:cNvPr>
          <p:cNvSpPr>
            <a:spLocks noGrp="1"/>
          </p:cNvSpPr>
          <p:nvPr>
            <p:ph type="sldNum" sz="quarter" idx="5"/>
          </p:nvPr>
        </p:nvSpPr>
        <p:spPr/>
        <p:txBody>
          <a:bodyPr/>
          <a:lstStyle/>
          <a:p>
            <a:fld id="{10895658-EA1F-4910-80AB-4DA76E167475}" type="slidenum">
              <a:rPr lang="en-US" smtClean="0"/>
              <a:t>28</a:t>
            </a:fld>
            <a:endParaRPr lang="en-US" dirty="0"/>
          </a:p>
        </p:txBody>
      </p:sp>
    </p:spTree>
    <p:extLst>
      <p:ext uri="{BB962C8B-B14F-4D97-AF65-F5344CB8AC3E}">
        <p14:creationId xmlns:p14="http://schemas.microsoft.com/office/powerpoint/2010/main" val="2398786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3F68E-E00E-A99C-3F36-2D34230DA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90ADDF-5D9A-5D7D-5BB4-739178544D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014DD-68E8-8387-21AD-5A59AEAC27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B7E4A8-CDB3-6ACA-A9BB-F6EDAB52B9E0}"/>
              </a:ext>
            </a:extLst>
          </p:cNvPr>
          <p:cNvSpPr>
            <a:spLocks noGrp="1"/>
          </p:cNvSpPr>
          <p:nvPr>
            <p:ph type="sldNum" sz="quarter" idx="5"/>
          </p:nvPr>
        </p:nvSpPr>
        <p:spPr/>
        <p:txBody>
          <a:bodyPr/>
          <a:lstStyle/>
          <a:p>
            <a:fld id="{10895658-EA1F-4910-80AB-4DA76E167475}" type="slidenum">
              <a:rPr lang="en-US" smtClean="0"/>
              <a:t>29</a:t>
            </a:fld>
            <a:endParaRPr lang="en-US" dirty="0"/>
          </a:p>
        </p:txBody>
      </p:sp>
    </p:spTree>
    <p:extLst>
      <p:ext uri="{BB962C8B-B14F-4D97-AF65-F5344CB8AC3E}">
        <p14:creationId xmlns:p14="http://schemas.microsoft.com/office/powerpoint/2010/main" val="3251683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E9D0C-7EFE-A4DC-6DCF-08C871FB7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75B9F-51FA-20B5-D3CA-237847901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E3BAED-AC9A-5036-C204-C00B249073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4D08B2-5354-0F39-87A6-AC226DC3B6C4}"/>
              </a:ext>
            </a:extLst>
          </p:cNvPr>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64623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991C8-3BE7-1FDC-F3E8-5EE081C77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961A5-F3AE-AA97-C6B2-8415961CB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38F60-B1A4-4A2E-62DA-E7E7009304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218596-CCEC-179C-3DA6-EF4B635D7242}"/>
              </a:ext>
            </a:extLst>
          </p:cNvPr>
          <p:cNvSpPr>
            <a:spLocks noGrp="1"/>
          </p:cNvSpPr>
          <p:nvPr>
            <p:ph type="sldNum" sz="quarter" idx="5"/>
          </p:nvPr>
        </p:nvSpPr>
        <p:spPr/>
        <p:txBody>
          <a:bodyPr/>
          <a:lstStyle/>
          <a:p>
            <a:fld id="{10895658-EA1F-4910-80AB-4DA76E167475}" type="slidenum">
              <a:rPr lang="en-US" smtClean="0"/>
              <a:t>30</a:t>
            </a:fld>
            <a:endParaRPr lang="en-US" dirty="0"/>
          </a:p>
        </p:txBody>
      </p:sp>
    </p:spTree>
    <p:extLst>
      <p:ext uri="{BB962C8B-B14F-4D97-AF65-F5344CB8AC3E}">
        <p14:creationId xmlns:p14="http://schemas.microsoft.com/office/powerpoint/2010/main" val="2032556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A5C51-59B3-B810-BD80-5FC487927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FB727-9D13-3228-FADA-C9F2D9C8F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03721-B6DE-A07A-9923-EEEFD91DE4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12F789-DC07-B4B6-EB48-22A34E8D08B6}"/>
              </a:ext>
            </a:extLst>
          </p:cNvPr>
          <p:cNvSpPr>
            <a:spLocks noGrp="1"/>
          </p:cNvSpPr>
          <p:nvPr>
            <p:ph type="sldNum" sz="quarter" idx="5"/>
          </p:nvPr>
        </p:nvSpPr>
        <p:spPr/>
        <p:txBody>
          <a:bodyPr/>
          <a:lstStyle/>
          <a:p>
            <a:fld id="{10895658-EA1F-4910-80AB-4DA76E167475}" type="slidenum">
              <a:rPr lang="en-US" smtClean="0"/>
              <a:t>31</a:t>
            </a:fld>
            <a:endParaRPr lang="en-US" dirty="0"/>
          </a:p>
        </p:txBody>
      </p:sp>
    </p:spTree>
    <p:extLst>
      <p:ext uri="{BB962C8B-B14F-4D97-AF65-F5344CB8AC3E}">
        <p14:creationId xmlns:p14="http://schemas.microsoft.com/office/powerpoint/2010/main" val="3546261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6A192-D318-FD22-32A1-3AA61E4EF3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D662B-62D5-9BFE-E596-3D0CC98ED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294F5-A689-07B4-AA45-B223344449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55A73B-D142-56F8-57C5-6F3FA7418102}"/>
              </a:ext>
            </a:extLst>
          </p:cNvPr>
          <p:cNvSpPr>
            <a:spLocks noGrp="1"/>
          </p:cNvSpPr>
          <p:nvPr>
            <p:ph type="sldNum" sz="quarter" idx="5"/>
          </p:nvPr>
        </p:nvSpPr>
        <p:spPr/>
        <p:txBody>
          <a:bodyPr/>
          <a:lstStyle/>
          <a:p>
            <a:fld id="{10895658-EA1F-4910-80AB-4DA76E167475}" type="slidenum">
              <a:rPr lang="en-US" smtClean="0"/>
              <a:t>32</a:t>
            </a:fld>
            <a:endParaRPr lang="en-US" dirty="0"/>
          </a:p>
        </p:txBody>
      </p:sp>
    </p:spTree>
    <p:extLst>
      <p:ext uri="{BB962C8B-B14F-4D97-AF65-F5344CB8AC3E}">
        <p14:creationId xmlns:p14="http://schemas.microsoft.com/office/powerpoint/2010/main" val="1873429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42F55-2047-958D-CC54-A66F54F18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2FE52-D0DC-1410-801A-D1C6878D3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3A02A-2211-FA41-2BD3-614FF568FB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469CDED-194F-E93C-53F7-E2A965584119}"/>
              </a:ext>
            </a:extLst>
          </p:cNvPr>
          <p:cNvSpPr>
            <a:spLocks noGrp="1"/>
          </p:cNvSpPr>
          <p:nvPr>
            <p:ph type="sldNum" sz="quarter" idx="5"/>
          </p:nvPr>
        </p:nvSpPr>
        <p:spPr/>
        <p:txBody>
          <a:bodyPr/>
          <a:lstStyle/>
          <a:p>
            <a:fld id="{10895658-EA1F-4910-80AB-4DA76E167475}" type="slidenum">
              <a:rPr lang="en-US" smtClean="0"/>
              <a:t>34</a:t>
            </a:fld>
            <a:endParaRPr lang="en-US" dirty="0"/>
          </a:p>
        </p:txBody>
      </p:sp>
    </p:spTree>
    <p:extLst>
      <p:ext uri="{BB962C8B-B14F-4D97-AF65-F5344CB8AC3E}">
        <p14:creationId xmlns:p14="http://schemas.microsoft.com/office/powerpoint/2010/main" val="152957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126D4-FB30-A91B-009F-F6B3F435B1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06AA8-0EF3-CFAD-B734-50575E7A3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7E283-8F00-3C73-36E5-CB15F728D1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99AE07-DE36-C5B0-BB17-AEE003E3DB08}"/>
              </a:ext>
            </a:extLst>
          </p:cNvPr>
          <p:cNvSpPr>
            <a:spLocks noGrp="1"/>
          </p:cNvSpPr>
          <p:nvPr>
            <p:ph type="sldNum" sz="quarter" idx="5"/>
          </p:nvPr>
        </p:nvSpPr>
        <p:spPr/>
        <p:txBody>
          <a:bodyPr/>
          <a:lstStyle/>
          <a:p>
            <a:fld id="{10895658-EA1F-4910-80AB-4DA76E167475}" type="slidenum">
              <a:rPr lang="en-US" smtClean="0"/>
              <a:t>35</a:t>
            </a:fld>
            <a:endParaRPr lang="en-US" dirty="0"/>
          </a:p>
        </p:txBody>
      </p:sp>
    </p:spTree>
    <p:extLst>
      <p:ext uri="{BB962C8B-B14F-4D97-AF65-F5344CB8AC3E}">
        <p14:creationId xmlns:p14="http://schemas.microsoft.com/office/powerpoint/2010/main" val="643658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E2872-1C70-7F47-253D-D183C76A1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5BD046-B1FC-3172-4D34-0534ABD9C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68210-84E9-F942-5A8D-A1E03DD5BD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66B898-D3AF-50D3-CADD-0A263402E753}"/>
              </a:ext>
            </a:extLst>
          </p:cNvPr>
          <p:cNvSpPr>
            <a:spLocks noGrp="1"/>
          </p:cNvSpPr>
          <p:nvPr>
            <p:ph type="sldNum" sz="quarter" idx="5"/>
          </p:nvPr>
        </p:nvSpPr>
        <p:spPr/>
        <p:txBody>
          <a:bodyPr/>
          <a:lstStyle/>
          <a:p>
            <a:fld id="{10895658-EA1F-4910-80AB-4DA76E167475}" type="slidenum">
              <a:rPr lang="en-US" smtClean="0"/>
              <a:t>36</a:t>
            </a:fld>
            <a:endParaRPr lang="en-US" dirty="0"/>
          </a:p>
        </p:txBody>
      </p:sp>
    </p:spTree>
    <p:extLst>
      <p:ext uri="{BB962C8B-B14F-4D97-AF65-F5344CB8AC3E}">
        <p14:creationId xmlns:p14="http://schemas.microsoft.com/office/powerpoint/2010/main" val="831611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80C4D-3431-FC7D-5AFE-DEE35A915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45D32-82AA-9E0A-B643-79E20B846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1492A-69EB-B9D5-7E58-CA21E5E651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932CEA-1EB3-2AAC-44EA-A08253E43686}"/>
              </a:ext>
            </a:extLst>
          </p:cNvPr>
          <p:cNvSpPr>
            <a:spLocks noGrp="1"/>
          </p:cNvSpPr>
          <p:nvPr>
            <p:ph type="sldNum" sz="quarter" idx="5"/>
          </p:nvPr>
        </p:nvSpPr>
        <p:spPr/>
        <p:txBody>
          <a:bodyPr/>
          <a:lstStyle/>
          <a:p>
            <a:fld id="{10895658-EA1F-4910-80AB-4DA76E167475}" type="slidenum">
              <a:rPr lang="en-US" smtClean="0"/>
              <a:t>37</a:t>
            </a:fld>
            <a:endParaRPr lang="en-US" dirty="0"/>
          </a:p>
        </p:txBody>
      </p:sp>
    </p:spTree>
    <p:extLst>
      <p:ext uri="{BB962C8B-B14F-4D97-AF65-F5344CB8AC3E}">
        <p14:creationId xmlns:p14="http://schemas.microsoft.com/office/powerpoint/2010/main" val="2300398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0C491-F73E-EF00-54F7-BCFB5B103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B55B76-F0B5-3D3B-091C-99114835B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79BA2-C5F1-FA34-7B85-DE5835985D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DE9E84-840C-BE3B-AC40-BA914EED4689}"/>
              </a:ext>
            </a:extLst>
          </p:cNvPr>
          <p:cNvSpPr>
            <a:spLocks noGrp="1"/>
          </p:cNvSpPr>
          <p:nvPr>
            <p:ph type="sldNum" sz="quarter" idx="5"/>
          </p:nvPr>
        </p:nvSpPr>
        <p:spPr/>
        <p:txBody>
          <a:bodyPr/>
          <a:lstStyle/>
          <a:p>
            <a:fld id="{10895658-EA1F-4910-80AB-4DA76E167475}" type="slidenum">
              <a:rPr lang="en-US" smtClean="0"/>
              <a:t>38</a:t>
            </a:fld>
            <a:endParaRPr lang="en-US" dirty="0"/>
          </a:p>
        </p:txBody>
      </p:sp>
    </p:spTree>
    <p:extLst>
      <p:ext uri="{BB962C8B-B14F-4D97-AF65-F5344CB8AC3E}">
        <p14:creationId xmlns:p14="http://schemas.microsoft.com/office/powerpoint/2010/main" val="3827870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69843-546F-C37E-F280-7EB72496C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5FAE13-A382-FE16-F3D2-93486B828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CA858-2A04-B302-586A-57A082CDAB6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0046AB-F2C0-3BAC-65A1-05DAA5BCBC35}"/>
              </a:ext>
            </a:extLst>
          </p:cNvPr>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4284408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F211A-3D73-36E8-6C4A-48D152717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4BBAA-D799-885F-28B1-A062C1D3B3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39A9A-2621-3E9E-D3B9-3383D953A5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6115B8-2CB3-C744-6287-D7DFEB179EA3}"/>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17317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9E91F-5330-9354-BE34-661D5E0169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13B204-1653-8BE8-4D4D-EF35A4C67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AF583C-3FFE-DE7A-C512-27D7B3DC95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A65830-6971-7A1E-B3C2-DA66911B3578}"/>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728598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2973856" y="1678732"/>
            <a:ext cx="6549087" cy="905069"/>
          </a:xfrm>
        </p:spPr>
        <p:txBody>
          <a:bodyPr>
            <a:normAutofit fontScale="90000"/>
          </a:bodyPr>
          <a:lstStyle/>
          <a:p>
            <a:pPr algn="ctr"/>
            <a:r>
              <a:rPr lang="en-US" sz="3200" dirty="0"/>
              <a:t>Parallel and distributed computing</a:t>
            </a:r>
          </a:p>
        </p:txBody>
      </p:sp>
      <p:sp>
        <p:nvSpPr>
          <p:cNvPr id="3" name="Title 1">
            <a:extLst>
              <a:ext uri="{FF2B5EF4-FFF2-40B4-BE49-F238E27FC236}">
                <a16:creationId xmlns:a16="http://schemas.microsoft.com/office/drawing/2014/main" id="{EB46ADBC-4368-7AB7-5679-64AA760215D2}"/>
              </a:ext>
            </a:extLst>
          </p:cNvPr>
          <p:cNvSpPr txBox="1">
            <a:spLocks/>
          </p:cNvSpPr>
          <p:nvPr/>
        </p:nvSpPr>
        <p:spPr>
          <a:xfrm>
            <a:off x="0" y="693575"/>
            <a:ext cx="12192000" cy="9050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6000" b="1" kern="1200" cap="all" baseline="0">
                <a:solidFill>
                  <a:schemeClr val="tx2"/>
                </a:solidFill>
                <a:latin typeface="+mj-lt"/>
                <a:ea typeface="+mj-ea"/>
                <a:cs typeface="+mj-cs"/>
              </a:defRPr>
            </a:lvl1pPr>
          </a:lstStyle>
          <a:p>
            <a:pPr algn="ctr"/>
            <a:r>
              <a:rPr lang="en-US" dirty="0"/>
              <a:t>Documentation</a:t>
            </a:r>
          </a:p>
        </p:txBody>
      </p:sp>
      <p:sp>
        <p:nvSpPr>
          <p:cNvPr id="4" name="Title 1">
            <a:extLst>
              <a:ext uri="{FF2B5EF4-FFF2-40B4-BE49-F238E27FC236}">
                <a16:creationId xmlns:a16="http://schemas.microsoft.com/office/drawing/2014/main" id="{974E8AE0-E4A0-557A-7977-042FAA955A19}"/>
              </a:ext>
            </a:extLst>
          </p:cNvPr>
          <p:cNvSpPr txBox="1">
            <a:spLocks/>
          </p:cNvSpPr>
          <p:nvPr/>
        </p:nvSpPr>
        <p:spPr>
          <a:xfrm>
            <a:off x="4476084" y="2663889"/>
            <a:ext cx="3678871" cy="9050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6000" b="1" kern="1200" cap="all" baseline="0">
                <a:solidFill>
                  <a:schemeClr val="tx2"/>
                </a:solidFill>
                <a:latin typeface="+mj-lt"/>
                <a:ea typeface="+mj-ea"/>
                <a:cs typeface="+mj-cs"/>
              </a:defRPr>
            </a:lvl1pPr>
          </a:lstStyle>
          <a:p>
            <a:pPr algn="ctr"/>
            <a:r>
              <a:rPr lang="en-US" sz="2400" dirty="0"/>
              <a:t>Instructor:</a:t>
            </a:r>
            <a:br>
              <a:rPr lang="en-US" sz="2400" dirty="0"/>
            </a:br>
            <a:r>
              <a:rPr lang="en-US" sz="2400" dirty="0"/>
              <a:t>Hadji </a:t>
            </a:r>
            <a:r>
              <a:rPr lang="en-US" sz="2400" dirty="0" err="1"/>
              <a:t>Tejuco</a:t>
            </a:r>
            <a:endParaRPr lang="en-US" sz="2400" dirty="0"/>
          </a:p>
        </p:txBody>
      </p:sp>
      <p:sp>
        <p:nvSpPr>
          <p:cNvPr id="5" name="Title 1">
            <a:extLst>
              <a:ext uri="{FF2B5EF4-FFF2-40B4-BE49-F238E27FC236}">
                <a16:creationId xmlns:a16="http://schemas.microsoft.com/office/drawing/2014/main" id="{3D40C587-100A-4027-FBF6-FA1875AC8744}"/>
              </a:ext>
            </a:extLst>
          </p:cNvPr>
          <p:cNvSpPr txBox="1">
            <a:spLocks/>
          </p:cNvSpPr>
          <p:nvPr/>
        </p:nvSpPr>
        <p:spPr>
          <a:xfrm>
            <a:off x="3634523" y="3649046"/>
            <a:ext cx="5361992" cy="905069"/>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6000" b="1" kern="1200" cap="all" baseline="0">
                <a:solidFill>
                  <a:schemeClr val="tx2"/>
                </a:solidFill>
                <a:latin typeface="+mj-lt"/>
                <a:ea typeface="+mj-ea"/>
                <a:cs typeface="+mj-cs"/>
              </a:defRPr>
            </a:lvl1pPr>
          </a:lstStyle>
          <a:p>
            <a:pPr algn="ctr"/>
            <a:r>
              <a:rPr lang="en-US" sz="2400" dirty="0"/>
              <a:t>Members:</a:t>
            </a:r>
          </a:p>
          <a:p>
            <a:pPr algn="ctr"/>
            <a:br>
              <a:rPr lang="en-US" sz="2400" dirty="0"/>
            </a:br>
            <a:r>
              <a:rPr lang="en-US" sz="2400" dirty="0"/>
              <a:t>Bennett Joshua m. Lajom</a:t>
            </a:r>
          </a:p>
          <a:p>
            <a:pPr algn="ctr"/>
            <a:endParaRPr lang="en-US" sz="2400" dirty="0"/>
          </a:p>
          <a:p>
            <a:pPr algn="ctr"/>
            <a:r>
              <a:rPr lang="en-US" sz="2400" dirty="0" err="1"/>
              <a:t>Roschan</a:t>
            </a:r>
            <a:r>
              <a:rPr lang="en-US" sz="2400" dirty="0"/>
              <a:t> </a:t>
            </a:r>
            <a:r>
              <a:rPr lang="en-US" sz="2400" dirty="0" err="1"/>
              <a:t>niuell</a:t>
            </a:r>
            <a:r>
              <a:rPr lang="en-US" sz="2400" dirty="0"/>
              <a:t> </a:t>
            </a:r>
            <a:r>
              <a:rPr lang="en-US" sz="2400" dirty="0" err="1"/>
              <a:t>theodore</a:t>
            </a:r>
            <a:r>
              <a:rPr lang="en-US" sz="2400" dirty="0"/>
              <a:t> co</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1C4E2-EE29-E157-7D9D-1B767232C3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EADF2-4CFA-3F48-7653-166B17C0618F}"/>
              </a:ext>
            </a:extLst>
          </p:cNvPr>
          <p:cNvSpPr>
            <a:spLocks noGrp="1"/>
          </p:cNvSpPr>
          <p:nvPr>
            <p:ph type="title"/>
          </p:nvPr>
        </p:nvSpPr>
        <p:spPr>
          <a:xfrm>
            <a:off x="0" y="205274"/>
            <a:ext cx="8126963" cy="1240971"/>
          </a:xfrm>
        </p:spPr>
        <p:txBody>
          <a:bodyPr>
            <a:normAutofit fontScale="90000"/>
          </a:bodyPr>
          <a:lstStyle/>
          <a:p>
            <a:pPr algn="ctr"/>
            <a:r>
              <a:rPr lang="en-PH" b="1" dirty="0"/>
              <a:t>Non-Functional Requirements</a:t>
            </a:r>
          </a:p>
        </p:txBody>
      </p:sp>
      <p:sp>
        <p:nvSpPr>
          <p:cNvPr id="6" name="Slide Number Placeholder 5">
            <a:extLst>
              <a:ext uri="{FF2B5EF4-FFF2-40B4-BE49-F238E27FC236}">
                <a16:creationId xmlns:a16="http://schemas.microsoft.com/office/drawing/2014/main" id="{1CC805C9-60FE-C175-523C-ABE3F01907F6}"/>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3" name="Subtitle 2">
            <a:extLst>
              <a:ext uri="{FF2B5EF4-FFF2-40B4-BE49-F238E27FC236}">
                <a16:creationId xmlns:a16="http://schemas.microsoft.com/office/drawing/2014/main" id="{2CE0610E-9D08-C9BC-C25B-1546801C92DC}"/>
              </a:ext>
            </a:extLst>
          </p:cNvPr>
          <p:cNvSpPr txBox="1">
            <a:spLocks/>
          </p:cNvSpPr>
          <p:nvPr/>
        </p:nvSpPr>
        <p:spPr>
          <a:xfrm>
            <a:off x="766097" y="1446245"/>
            <a:ext cx="6594768" cy="4656909"/>
          </a:xfrm>
          <a:prstGeom prst="rect">
            <a:avLst/>
          </a:prstGeom>
        </p:spPr>
        <p:txBody>
          <a:bodyPr>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solidFill>
                  <a:schemeClr val="bg1"/>
                </a:solidFill>
              </a:rPr>
              <a:t>The system should ensure thread safety using mutex locks.</a:t>
            </a: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r>
              <a:rPr lang="en-US" dirty="0">
                <a:solidFill>
                  <a:schemeClr val="bg1"/>
                </a:solidFill>
              </a:rPr>
              <a:t>The program should be user-friendly and provide clear logs of elevator operations.</a:t>
            </a: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r>
              <a:rPr lang="en-US" dirty="0">
                <a:solidFill>
                  <a:schemeClr val="bg1"/>
                </a:solidFill>
              </a:rPr>
              <a:t>The simulation should run efficiently without excessive CPU usage.</a:t>
            </a:r>
          </a:p>
        </p:txBody>
      </p:sp>
    </p:spTree>
    <p:extLst>
      <p:ext uri="{BB962C8B-B14F-4D97-AF65-F5344CB8AC3E}">
        <p14:creationId xmlns:p14="http://schemas.microsoft.com/office/powerpoint/2010/main" val="50612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276725" y="1651518"/>
            <a:ext cx="7303770" cy="758432"/>
          </a:xfrm>
        </p:spPr>
        <p:txBody>
          <a:bodyPr>
            <a:normAutofit/>
          </a:bodyPr>
          <a:lstStyle/>
          <a:p>
            <a:pPr algn="ctr"/>
            <a:r>
              <a:rPr lang="en-US" dirty="0"/>
              <a:t>System design</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F713A-B91E-DDB6-972A-FB4B866176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B7C2F1-E6E5-5B21-9977-686114B7F595}"/>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7" name="Picture 6">
            <a:extLst>
              <a:ext uri="{FF2B5EF4-FFF2-40B4-BE49-F238E27FC236}">
                <a16:creationId xmlns:a16="http://schemas.microsoft.com/office/drawing/2014/main" id="{C774DB8A-22AD-884A-E78B-170C56C24DA3}"/>
              </a:ext>
            </a:extLst>
          </p:cNvPr>
          <p:cNvPicPr>
            <a:picLocks noChangeAspect="1"/>
          </p:cNvPicPr>
          <p:nvPr/>
        </p:nvPicPr>
        <p:blipFill>
          <a:blip r:embed="rId3"/>
          <a:stretch>
            <a:fillRect/>
          </a:stretch>
        </p:blipFill>
        <p:spPr>
          <a:xfrm>
            <a:off x="9071061" y="774033"/>
            <a:ext cx="1406557" cy="5578814"/>
          </a:xfrm>
          <a:prstGeom prst="rect">
            <a:avLst/>
          </a:prstGeom>
        </p:spPr>
      </p:pic>
      <p:sp>
        <p:nvSpPr>
          <p:cNvPr id="8" name="Title 1">
            <a:extLst>
              <a:ext uri="{FF2B5EF4-FFF2-40B4-BE49-F238E27FC236}">
                <a16:creationId xmlns:a16="http://schemas.microsoft.com/office/drawing/2014/main" id="{8E674514-B3E4-6DA6-B324-2A49FE011A81}"/>
              </a:ext>
            </a:extLst>
          </p:cNvPr>
          <p:cNvSpPr>
            <a:spLocks noGrp="1"/>
          </p:cNvSpPr>
          <p:nvPr>
            <p:ph type="ctrTitle"/>
          </p:nvPr>
        </p:nvSpPr>
        <p:spPr>
          <a:xfrm>
            <a:off x="4273465" y="1581149"/>
            <a:ext cx="4140654" cy="809751"/>
          </a:xfrm>
        </p:spPr>
        <p:txBody>
          <a:bodyPr>
            <a:normAutofit/>
          </a:bodyPr>
          <a:lstStyle/>
          <a:p>
            <a:r>
              <a:rPr lang="en-US" dirty="0"/>
              <a:t>Flowchart</a:t>
            </a:r>
          </a:p>
        </p:txBody>
      </p:sp>
    </p:spTree>
    <p:extLst>
      <p:ext uri="{BB962C8B-B14F-4D97-AF65-F5344CB8AC3E}">
        <p14:creationId xmlns:p14="http://schemas.microsoft.com/office/powerpoint/2010/main" val="1223925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401356" y="2747772"/>
            <a:ext cx="9389288" cy="1362456"/>
          </a:xfrm>
        </p:spPr>
        <p:txBody>
          <a:bodyPr/>
          <a:lstStyle/>
          <a:p>
            <a:pPr algn="ctr"/>
            <a:r>
              <a:rPr lang="en-US" dirty="0"/>
              <a:t>implementation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A4642-E84F-C72D-C52B-8B8E2843BE2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42BFC7-A5C5-489D-D952-D235308A84D3}"/>
              </a:ext>
            </a:extLst>
          </p:cNvPr>
          <p:cNvSpPr>
            <a:spLocks noGrp="1"/>
          </p:cNvSpPr>
          <p:nvPr>
            <p:ph type="title"/>
          </p:nvPr>
        </p:nvSpPr>
        <p:spPr>
          <a:xfrm>
            <a:off x="1401356" y="896112"/>
            <a:ext cx="9389288" cy="1362456"/>
          </a:xfrm>
        </p:spPr>
        <p:txBody>
          <a:bodyPr/>
          <a:lstStyle/>
          <a:p>
            <a:pPr algn="ctr"/>
            <a:r>
              <a:rPr lang="en-US" dirty="0"/>
              <a:t>Technologies used</a:t>
            </a:r>
          </a:p>
        </p:txBody>
      </p:sp>
      <p:sp>
        <p:nvSpPr>
          <p:cNvPr id="6" name="Content Placeholder 5">
            <a:extLst>
              <a:ext uri="{FF2B5EF4-FFF2-40B4-BE49-F238E27FC236}">
                <a16:creationId xmlns:a16="http://schemas.microsoft.com/office/drawing/2014/main" id="{5285526A-7196-9172-8974-A2919BC7A71F}"/>
              </a:ext>
            </a:extLst>
          </p:cNvPr>
          <p:cNvSpPr>
            <a:spLocks noGrp="1"/>
          </p:cNvSpPr>
          <p:nvPr>
            <p:ph sz="half" idx="14"/>
          </p:nvPr>
        </p:nvSpPr>
        <p:spPr>
          <a:xfrm>
            <a:off x="3208955" y="2258568"/>
            <a:ext cx="4514850" cy="3505200"/>
          </a:xfrm>
        </p:spPr>
        <p:txBody>
          <a:bodyPr vert="horz" lIns="91440" tIns="45720" rIns="91440" bIns="45720" rtlCol="0" anchor="t">
            <a:normAutofit/>
          </a:bodyPr>
          <a:lstStyle/>
          <a:p>
            <a:pPr marL="285750" indent="-285750" algn="ctr">
              <a:buFont typeface="Arial" panose="020B0604020202020204" pitchFamily="34" charset="0"/>
              <a:buChar char="•"/>
            </a:pPr>
            <a:r>
              <a:rPr lang="en-US" sz="1800" dirty="0"/>
              <a:t>Iostream</a:t>
            </a:r>
          </a:p>
          <a:p>
            <a:pPr marL="285750" indent="-285750" algn="ctr">
              <a:buFont typeface="Arial" panose="020B0604020202020204" pitchFamily="34" charset="0"/>
              <a:buChar char="•"/>
            </a:pPr>
            <a:r>
              <a:rPr lang="en-US" sz="1800" dirty="0"/>
              <a:t>Thread</a:t>
            </a:r>
          </a:p>
          <a:p>
            <a:pPr marL="285750" indent="-285750" algn="ctr">
              <a:buFont typeface="Arial" panose="020B0604020202020204" pitchFamily="34" charset="0"/>
              <a:buChar char="•"/>
            </a:pPr>
            <a:r>
              <a:rPr lang="en-US" sz="1800" dirty="0"/>
              <a:t>Vector</a:t>
            </a:r>
          </a:p>
          <a:p>
            <a:pPr marL="285750" indent="-285750" algn="ctr">
              <a:buFont typeface="Arial" panose="020B0604020202020204" pitchFamily="34" charset="0"/>
              <a:buChar char="•"/>
            </a:pPr>
            <a:r>
              <a:rPr lang="en-US" sz="1800" dirty="0"/>
              <a:t>Mutex</a:t>
            </a:r>
          </a:p>
          <a:p>
            <a:pPr marL="285750" indent="-285750" algn="ctr">
              <a:buFont typeface="Arial" panose="020B0604020202020204" pitchFamily="34" charset="0"/>
              <a:buChar char="•"/>
            </a:pPr>
            <a:r>
              <a:rPr lang="en-US" sz="1800" dirty="0" err="1"/>
              <a:t>Condition_variable</a:t>
            </a:r>
            <a:endParaRPr lang="en-US" sz="1800" dirty="0"/>
          </a:p>
          <a:p>
            <a:pPr marL="285750" indent="-285750" algn="ctr">
              <a:buFont typeface="Arial" panose="020B0604020202020204" pitchFamily="34" charset="0"/>
              <a:buChar char="•"/>
            </a:pPr>
            <a:r>
              <a:rPr lang="en-US" sz="1800" dirty="0"/>
              <a:t>Atomic</a:t>
            </a:r>
          </a:p>
          <a:p>
            <a:pPr marL="285750" indent="-285750" algn="ctr">
              <a:buFont typeface="Arial" panose="020B0604020202020204" pitchFamily="34" charset="0"/>
              <a:buChar char="•"/>
            </a:pPr>
            <a:r>
              <a:rPr lang="en-US" sz="1800" dirty="0"/>
              <a:t>Chrono</a:t>
            </a:r>
          </a:p>
        </p:txBody>
      </p:sp>
      <p:sp>
        <p:nvSpPr>
          <p:cNvPr id="7" name="Slide Number Placeholder 6">
            <a:extLst>
              <a:ext uri="{FF2B5EF4-FFF2-40B4-BE49-F238E27FC236}">
                <a16:creationId xmlns:a16="http://schemas.microsoft.com/office/drawing/2014/main" id="{4E51C866-C68F-C38C-E6F0-07F961809608}"/>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561433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E64BE-5905-48AE-CBD9-6953D41083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3E62B31-55A1-FE9D-9B3A-619A025574B4}"/>
              </a:ext>
            </a:extLst>
          </p:cNvPr>
          <p:cNvSpPr>
            <a:spLocks noGrp="1"/>
          </p:cNvSpPr>
          <p:nvPr>
            <p:ph type="title"/>
          </p:nvPr>
        </p:nvSpPr>
        <p:spPr>
          <a:xfrm>
            <a:off x="620907" y="226810"/>
            <a:ext cx="9389288" cy="583896"/>
          </a:xfrm>
        </p:spPr>
        <p:txBody>
          <a:bodyPr>
            <a:normAutofit fontScale="90000"/>
          </a:bodyPr>
          <a:lstStyle/>
          <a:p>
            <a:r>
              <a:rPr lang="en-US" dirty="0"/>
              <a:t>Code screenshots</a:t>
            </a:r>
          </a:p>
        </p:txBody>
      </p:sp>
      <p:sp>
        <p:nvSpPr>
          <p:cNvPr id="7" name="Slide Number Placeholder 6">
            <a:extLst>
              <a:ext uri="{FF2B5EF4-FFF2-40B4-BE49-F238E27FC236}">
                <a16:creationId xmlns:a16="http://schemas.microsoft.com/office/drawing/2014/main" id="{E950E198-4054-0BF1-3429-2A705617030C}"/>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5" name="Picture 4">
            <a:extLst>
              <a:ext uri="{FF2B5EF4-FFF2-40B4-BE49-F238E27FC236}">
                <a16:creationId xmlns:a16="http://schemas.microsoft.com/office/drawing/2014/main" id="{035B28B0-0920-0C34-3599-59D3D5A76895}"/>
              </a:ext>
            </a:extLst>
          </p:cNvPr>
          <p:cNvPicPr>
            <a:picLocks noChangeAspect="1"/>
          </p:cNvPicPr>
          <p:nvPr/>
        </p:nvPicPr>
        <p:blipFill>
          <a:blip r:embed="rId3"/>
          <a:stretch>
            <a:fillRect/>
          </a:stretch>
        </p:blipFill>
        <p:spPr>
          <a:xfrm>
            <a:off x="1981335" y="867761"/>
            <a:ext cx="6668431" cy="5763429"/>
          </a:xfrm>
          <a:prstGeom prst="rect">
            <a:avLst/>
          </a:prstGeom>
        </p:spPr>
      </p:pic>
    </p:spTree>
    <p:extLst>
      <p:ext uri="{BB962C8B-B14F-4D97-AF65-F5344CB8AC3E}">
        <p14:creationId xmlns:p14="http://schemas.microsoft.com/office/powerpoint/2010/main" val="42016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30537-D86F-6A0D-B1D0-031B28E9DF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56C343-4F76-1EBC-E2AB-0DC4D9111230}"/>
              </a:ext>
            </a:extLst>
          </p:cNvPr>
          <p:cNvSpPr>
            <a:spLocks noGrp="1"/>
          </p:cNvSpPr>
          <p:nvPr>
            <p:ph type="title"/>
          </p:nvPr>
        </p:nvSpPr>
        <p:spPr>
          <a:xfrm>
            <a:off x="620907" y="226810"/>
            <a:ext cx="9389288" cy="583896"/>
          </a:xfrm>
        </p:spPr>
        <p:txBody>
          <a:bodyPr>
            <a:normAutofit fontScale="90000"/>
          </a:bodyPr>
          <a:lstStyle/>
          <a:p>
            <a:r>
              <a:rPr lang="en-US" dirty="0"/>
              <a:t>Code screenshots</a:t>
            </a:r>
          </a:p>
        </p:txBody>
      </p:sp>
      <p:sp>
        <p:nvSpPr>
          <p:cNvPr id="7" name="Slide Number Placeholder 6">
            <a:extLst>
              <a:ext uri="{FF2B5EF4-FFF2-40B4-BE49-F238E27FC236}">
                <a16:creationId xmlns:a16="http://schemas.microsoft.com/office/drawing/2014/main" id="{DA5A7ECE-BD60-76A1-A060-6BA938731692}"/>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3" name="Picture 2">
            <a:extLst>
              <a:ext uri="{FF2B5EF4-FFF2-40B4-BE49-F238E27FC236}">
                <a16:creationId xmlns:a16="http://schemas.microsoft.com/office/drawing/2014/main" id="{4D8A239A-6C07-D1A2-39B2-E90A128C21E2}"/>
              </a:ext>
            </a:extLst>
          </p:cNvPr>
          <p:cNvPicPr>
            <a:picLocks noChangeAspect="1"/>
          </p:cNvPicPr>
          <p:nvPr/>
        </p:nvPicPr>
        <p:blipFill>
          <a:blip r:embed="rId3"/>
          <a:stretch>
            <a:fillRect/>
          </a:stretch>
        </p:blipFill>
        <p:spPr>
          <a:xfrm>
            <a:off x="1009650" y="1264433"/>
            <a:ext cx="8611802" cy="4725059"/>
          </a:xfrm>
          <a:prstGeom prst="rect">
            <a:avLst/>
          </a:prstGeom>
        </p:spPr>
      </p:pic>
    </p:spTree>
    <p:extLst>
      <p:ext uri="{BB962C8B-B14F-4D97-AF65-F5344CB8AC3E}">
        <p14:creationId xmlns:p14="http://schemas.microsoft.com/office/powerpoint/2010/main" val="351833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08C96-6410-3F42-3886-B0FA1050C5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919955-1C16-6890-64F0-FF8B3DF09777}"/>
              </a:ext>
            </a:extLst>
          </p:cNvPr>
          <p:cNvSpPr>
            <a:spLocks noGrp="1"/>
          </p:cNvSpPr>
          <p:nvPr>
            <p:ph type="title"/>
          </p:nvPr>
        </p:nvSpPr>
        <p:spPr>
          <a:xfrm>
            <a:off x="620907" y="226810"/>
            <a:ext cx="9389288" cy="583896"/>
          </a:xfrm>
        </p:spPr>
        <p:txBody>
          <a:bodyPr>
            <a:normAutofit fontScale="90000"/>
          </a:bodyPr>
          <a:lstStyle/>
          <a:p>
            <a:r>
              <a:rPr lang="en-US" dirty="0"/>
              <a:t>Code screenshots</a:t>
            </a:r>
          </a:p>
        </p:txBody>
      </p:sp>
      <p:sp>
        <p:nvSpPr>
          <p:cNvPr id="7" name="Slide Number Placeholder 6">
            <a:extLst>
              <a:ext uri="{FF2B5EF4-FFF2-40B4-BE49-F238E27FC236}">
                <a16:creationId xmlns:a16="http://schemas.microsoft.com/office/drawing/2014/main" id="{3AC1A4B5-5F51-12C5-AAEE-ADA788BE8DE7}"/>
              </a:ext>
            </a:extLst>
          </p:cNvPr>
          <p:cNvSpPr>
            <a:spLocks noGrp="1"/>
          </p:cNvSpPr>
          <p:nvPr>
            <p:ph type="sldNum" sz="quarter" idx="12"/>
          </p:nvPr>
        </p:nvSpPr>
        <p:spPr/>
        <p:txBody>
          <a:bodyPr/>
          <a:lstStyle/>
          <a:p>
            <a:fld id="{B5CEABB6-07DC-46E8-9B57-56EC44A396E5}" type="slidenum">
              <a:rPr lang="en-US" smtClean="0"/>
              <a:pPr/>
              <a:t>17</a:t>
            </a:fld>
            <a:endParaRPr lang="en-US" dirty="0"/>
          </a:p>
        </p:txBody>
      </p:sp>
      <p:pic>
        <p:nvPicPr>
          <p:cNvPr id="5" name="Picture 4">
            <a:extLst>
              <a:ext uri="{FF2B5EF4-FFF2-40B4-BE49-F238E27FC236}">
                <a16:creationId xmlns:a16="http://schemas.microsoft.com/office/drawing/2014/main" id="{000623E3-BFF5-C9A8-BD87-44C9AD2B6553}"/>
              </a:ext>
            </a:extLst>
          </p:cNvPr>
          <p:cNvPicPr>
            <a:picLocks noChangeAspect="1"/>
          </p:cNvPicPr>
          <p:nvPr/>
        </p:nvPicPr>
        <p:blipFill>
          <a:blip r:embed="rId3"/>
          <a:stretch>
            <a:fillRect/>
          </a:stretch>
        </p:blipFill>
        <p:spPr>
          <a:xfrm>
            <a:off x="1247808" y="1239722"/>
            <a:ext cx="8135485" cy="4944165"/>
          </a:xfrm>
          <a:prstGeom prst="rect">
            <a:avLst/>
          </a:prstGeom>
        </p:spPr>
      </p:pic>
    </p:spTree>
    <p:extLst>
      <p:ext uri="{BB962C8B-B14F-4D97-AF65-F5344CB8AC3E}">
        <p14:creationId xmlns:p14="http://schemas.microsoft.com/office/powerpoint/2010/main" val="1345022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98AA4-F47A-00E2-CCEF-BB457633F6E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8513E9-B6EE-B849-A3E4-EE492B42EBC4}"/>
              </a:ext>
            </a:extLst>
          </p:cNvPr>
          <p:cNvSpPr>
            <a:spLocks noGrp="1"/>
          </p:cNvSpPr>
          <p:nvPr>
            <p:ph type="title"/>
          </p:nvPr>
        </p:nvSpPr>
        <p:spPr>
          <a:xfrm>
            <a:off x="620907" y="226810"/>
            <a:ext cx="9389288" cy="583896"/>
          </a:xfrm>
        </p:spPr>
        <p:txBody>
          <a:bodyPr>
            <a:normAutofit fontScale="90000"/>
          </a:bodyPr>
          <a:lstStyle/>
          <a:p>
            <a:r>
              <a:rPr lang="en-US" dirty="0"/>
              <a:t>Code screenshots</a:t>
            </a:r>
          </a:p>
        </p:txBody>
      </p:sp>
      <p:sp>
        <p:nvSpPr>
          <p:cNvPr id="7" name="Slide Number Placeholder 6">
            <a:extLst>
              <a:ext uri="{FF2B5EF4-FFF2-40B4-BE49-F238E27FC236}">
                <a16:creationId xmlns:a16="http://schemas.microsoft.com/office/drawing/2014/main" id="{8710103E-5B9F-5F3A-C32B-57863B4577DC}"/>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3" name="Picture 2">
            <a:extLst>
              <a:ext uri="{FF2B5EF4-FFF2-40B4-BE49-F238E27FC236}">
                <a16:creationId xmlns:a16="http://schemas.microsoft.com/office/drawing/2014/main" id="{28722CA5-1A43-1B79-1F5F-531B8C1290E5}"/>
              </a:ext>
            </a:extLst>
          </p:cNvPr>
          <p:cNvPicPr>
            <a:picLocks noChangeAspect="1"/>
          </p:cNvPicPr>
          <p:nvPr/>
        </p:nvPicPr>
        <p:blipFill>
          <a:blip r:embed="rId3"/>
          <a:stretch>
            <a:fillRect/>
          </a:stretch>
        </p:blipFill>
        <p:spPr>
          <a:xfrm>
            <a:off x="2410020" y="2071498"/>
            <a:ext cx="5811061" cy="2715004"/>
          </a:xfrm>
          <a:prstGeom prst="rect">
            <a:avLst/>
          </a:prstGeom>
        </p:spPr>
      </p:pic>
    </p:spTree>
    <p:extLst>
      <p:ext uri="{BB962C8B-B14F-4D97-AF65-F5344CB8AC3E}">
        <p14:creationId xmlns:p14="http://schemas.microsoft.com/office/powerpoint/2010/main" val="3062675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7DFE3-EA39-E274-C14A-010EC96873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0E248FA-F627-58A9-BFA6-6BEEDFBBF5A9}"/>
              </a:ext>
            </a:extLst>
          </p:cNvPr>
          <p:cNvSpPr>
            <a:spLocks noGrp="1"/>
          </p:cNvSpPr>
          <p:nvPr>
            <p:ph type="title"/>
          </p:nvPr>
        </p:nvSpPr>
        <p:spPr>
          <a:xfrm>
            <a:off x="771736" y="896112"/>
            <a:ext cx="9389288" cy="1362456"/>
          </a:xfrm>
        </p:spPr>
        <p:txBody>
          <a:bodyPr/>
          <a:lstStyle/>
          <a:p>
            <a:r>
              <a:rPr lang="en-US" dirty="0"/>
              <a:t>Code structure</a:t>
            </a:r>
          </a:p>
        </p:txBody>
      </p:sp>
      <p:sp>
        <p:nvSpPr>
          <p:cNvPr id="6" name="Content Placeholder 5">
            <a:extLst>
              <a:ext uri="{FF2B5EF4-FFF2-40B4-BE49-F238E27FC236}">
                <a16:creationId xmlns:a16="http://schemas.microsoft.com/office/drawing/2014/main" id="{B0E47843-C636-255E-E8FC-2ACACF685FF7}"/>
              </a:ext>
            </a:extLst>
          </p:cNvPr>
          <p:cNvSpPr>
            <a:spLocks noGrp="1"/>
          </p:cNvSpPr>
          <p:nvPr>
            <p:ph sz="half" idx="14"/>
          </p:nvPr>
        </p:nvSpPr>
        <p:spPr>
          <a:xfrm>
            <a:off x="771736" y="1987420"/>
            <a:ext cx="9389288" cy="3974468"/>
          </a:xfrm>
        </p:spPr>
        <p:txBody>
          <a:bodyPr vert="horz" lIns="91440" tIns="45720" rIns="91440" bIns="45720" rtlCol="0" anchor="t">
            <a:normAutofit/>
          </a:bodyPr>
          <a:lstStyle/>
          <a:p>
            <a:r>
              <a:rPr lang="en-US" sz="2400" b="1" dirty="0"/>
              <a:t>Passenger Handling:</a:t>
            </a:r>
          </a:p>
          <a:p>
            <a:endParaRPr lang="en-US" sz="2400" dirty="0"/>
          </a:p>
          <a:p>
            <a:r>
              <a:rPr lang="en-US" sz="2400" dirty="0">
                <a:solidFill>
                  <a:srgbClr val="C00000"/>
                </a:solidFill>
              </a:rPr>
              <a:t>Std::vector&lt;std::tuple&lt;int, int, int&gt;&gt; passengers;</a:t>
            </a:r>
          </a:p>
          <a:p>
            <a:r>
              <a:rPr lang="en-US" sz="2400" dirty="0"/>
              <a:t>It stores passenger data (ID, start floor, destination floor)</a:t>
            </a:r>
          </a:p>
          <a:p>
            <a:endParaRPr lang="en-US" sz="2400" dirty="0"/>
          </a:p>
          <a:p>
            <a:r>
              <a:rPr lang="en-US" sz="2400" dirty="0">
                <a:solidFill>
                  <a:srgbClr val="C00000"/>
                </a:solidFill>
              </a:rPr>
              <a:t>void ride (int </a:t>
            </a:r>
            <a:r>
              <a:rPr lang="en-US" sz="2400" dirty="0" err="1">
                <a:solidFill>
                  <a:srgbClr val="C00000"/>
                </a:solidFill>
              </a:rPr>
              <a:t>passenger_id</a:t>
            </a:r>
            <a:r>
              <a:rPr lang="en-US" sz="2400" dirty="0">
                <a:solidFill>
                  <a:srgbClr val="C00000"/>
                </a:solidFill>
              </a:rPr>
              <a:t>, int, </a:t>
            </a:r>
            <a:r>
              <a:rPr lang="en-US" sz="2400" dirty="0" err="1">
                <a:solidFill>
                  <a:srgbClr val="C00000"/>
                </a:solidFill>
              </a:rPr>
              <a:t>start_floor</a:t>
            </a:r>
            <a:r>
              <a:rPr lang="en-US" sz="2400" dirty="0">
                <a:solidFill>
                  <a:srgbClr val="C00000"/>
                </a:solidFill>
              </a:rPr>
              <a:t>, int </a:t>
            </a:r>
            <a:r>
              <a:rPr lang="en-US" sz="2400" dirty="0" err="1">
                <a:solidFill>
                  <a:srgbClr val="C00000"/>
                </a:solidFill>
              </a:rPr>
              <a:t>destination_floor</a:t>
            </a:r>
            <a:r>
              <a:rPr lang="en-US" sz="2400" dirty="0">
                <a:solidFill>
                  <a:srgbClr val="C00000"/>
                </a:solidFill>
              </a:rPr>
              <a:t>);</a:t>
            </a:r>
          </a:p>
          <a:p>
            <a:r>
              <a:rPr lang="en-US" sz="2400" dirty="0"/>
              <a:t>Simulates a passenger entering and riding the elevator.</a:t>
            </a:r>
          </a:p>
        </p:txBody>
      </p:sp>
      <p:sp>
        <p:nvSpPr>
          <p:cNvPr id="7" name="Slide Number Placeholder 6">
            <a:extLst>
              <a:ext uri="{FF2B5EF4-FFF2-40B4-BE49-F238E27FC236}">
                <a16:creationId xmlns:a16="http://schemas.microsoft.com/office/drawing/2014/main" id="{ECC2B503-B88F-66D5-A6A8-4D6E9B2770AF}"/>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154508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Introduction</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fontScale="85000" lnSpcReduction="10000"/>
          </a:bodyPr>
          <a:lstStyle/>
          <a:p>
            <a:r>
              <a:rPr lang="en-US" b="1" dirty="0"/>
              <a:t>Purpose:</a:t>
            </a:r>
            <a:br>
              <a:rPr lang="en-US" dirty="0"/>
            </a:br>
            <a:r>
              <a:rPr lang="en-US" dirty="0"/>
              <a:t>The purpose of this project is to simulate an elevator system that efficiently transports passengers between floors in a multi-story building. It demonstrates the use of multithreading, synchronization, and data structures in C++.</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21FD5-3CEE-0AD9-874F-F71A88E9D4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17E457-9891-BA7E-15C8-C0FC044A90E4}"/>
              </a:ext>
            </a:extLst>
          </p:cNvPr>
          <p:cNvSpPr>
            <a:spLocks noGrp="1"/>
          </p:cNvSpPr>
          <p:nvPr>
            <p:ph type="title"/>
          </p:nvPr>
        </p:nvSpPr>
        <p:spPr>
          <a:xfrm>
            <a:off x="771736" y="896112"/>
            <a:ext cx="9389288" cy="1362456"/>
          </a:xfrm>
        </p:spPr>
        <p:txBody>
          <a:bodyPr/>
          <a:lstStyle/>
          <a:p>
            <a:r>
              <a:rPr lang="en-US" dirty="0"/>
              <a:t>Code structure</a:t>
            </a:r>
          </a:p>
        </p:txBody>
      </p:sp>
      <p:sp>
        <p:nvSpPr>
          <p:cNvPr id="7" name="Slide Number Placeholder 6">
            <a:extLst>
              <a:ext uri="{FF2B5EF4-FFF2-40B4-BE49-F238E27FC236}">
                <a16:creationId xmlns:a16="http://schemas.microsoft.com/office/drawing/2014/main" id="{D4D4EFD8-3B2F-0C2B-C6F7-CC001F4AD3EA}"/>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3" name="Content Placeholder 5">
            <a:extLst>
              <a:ext uri="{FF2B5EF4-FFF2-40B4-BE49-F238E27FC236}">
                <a16:creationId xmlns:a16="http://schemas.microsoft.com/office/drawing/2014/main" id="{FEAB2D20-F8F3-7FF4-8FE6-7AAB6D25C9B0}"/>
              </a:ext>
            </a:extLst>
          </p:cNvPr>
          <p:cNvSpPr txBox="1">
            <a:spLocks/>
          </p:cNvSpPr>
          <p:nvPr/>
        </p:nvSpPr>
        <p:spPr>
          <a:xfrm>
            <a:off x="611505" y="1945831"/>
            <a:ext cx="9512203" cy="4016057"/>
          </a:xfrm>
          <a:prstGeom prst="rect">
            <a:avLst/>
          </a:prstGeom>
        </p:spPr>
        <p:txBody>
          <a:bodyPr vert="horz" lIns="91440" tIns="45720" rIns="91440" bIns="45720" rtlCol="0" anchor="t">
            <a:normAutofit fontScale="25000" lnSpcReduction="20000"/>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b="1" dirty="0"/>
              <a:t>Elevator Operations:</a:t>
            </a:r>
          </a:p>
          <a:p>
            <a:endParaRPr lang="en-US" sz="9600" dirty="0"/>
          </a:p>
          <a:p>
            <a:r>
              <a:rPr lang="en-US" sz="9600" dirty="0">
                <a:solidFill>
                  <a:srgbClr val="C00000"/>
                </a:solidFill>
              </a:rPr>
              <a:t>Std::atomic&lt;int&gt; </a:t>
            </a:r>
            <a:r>
              <a:rPr lang="en-US" sz="9600" dirty="0" err="1">
                <a:solidFill>
                  <a:srgbClr val="C00000"/>
                </a:solidFill>
              </a:rPr>
              <a:t>current_floor</a:t>
            </a:r>
            <a:r>
              <a:rPr lang="en-US" sz="9600" dirty="0">
                <a:solidFill>
                  <a:srgbClr val="C00000"/>
                </a:solidFill>
              </a:rPr>
              <a:t>;</a:t>
            </a:r>
          </a:p>
          <a:p>
            <a:r>
              <a:rPr lang="en-US" sz="9600" dirty="0"/>
              <a:t>Tracks the current floor of the elevator.</a:t>
            </a:r>
          </a:p>
          <a:p>
            <a:endParaRPr lang="en-US" sz="9600" dirty="0"/>
          </a:p>
          <a:p>
            <a:r>
              <a:rPr lang="en-US" sz="9600" dirty="0">
                <a:solidFill>
                  <a:srgbClr val="C00000"/>
                </a:solidFill>
              </a:rPr>
              <a:t>std::atomic&lt;int&gt; </a:t>
            </a:r>
            <a:r>
              <a:rPr lang="en-US" sz="9600" dirty="0" err="1">
                <a:solidFill>
                  <a:srgbClr val="C00000"/>
                </a:solidFill>
              </a:rPr>
              <a:t>passengers_inside</a:t>
            </a:r>
            <a:r>
              <a:rPr lang="en-US" sz="9600" dirty="0">
                <a:solidFill>
                  <a:srgbClr val="C00000"/>
                </a:solidFill>
              </a:rPr>
              <a:t>;</a:t>
            </a:r>
          </a:p>
          <a:p>
            <a:r>
              <a:rPr lang="en-US" sz="9600" dirty="0"/>
              <a:t>Counts the number of passengers currently in the elevator</a:t>
            </a:r>
          </a:p>
          <a:p>
            <a:endParaRPr lang="en-US" sz="9600" dirty="0"/>
          </a:p>
          <a:p>
            <a:r>
              <a:rPr lang="en-US" sz="9600" dirty="0">
                <a:solidFill>
                  <a:srgbClr val="C00000"/>
                </a:solidFill>
              </a:rPr>
              <a:t>Void </a:t>
            </a:r>
            <a:r>
              <a:rPr lang="en-US" sz="9600" dirty="0" err="1">
                <a:solidFill>
                  <a:srgbClr val="C00000"/>
                </a:solidFill>
              </a:rPr>
              <a:t>elevator_simulation</a:t>
            </a:r>
            <a:r>
              <a:rPr lang="en-US" sz="9600" dirty="0">
                <a:solidFill>
                  <a:srgbClr val="C00000"/>
                </a:solidFill>
              </a:rPr>
              <a:t>();</a:t>
            </a:r>
          </a:p>
          <a:p>
            <a:r>
              <a:rPr lang="en-US" sz="9600" dirty="0"/>
              <a:t>Controls the elevator movement and passenger handling</a:t>
            </a:r>
            <a:r>
              <a:rPr lang="en-US" dirty="0"/>
              <a:t>.</a:t>
            </a:r>
          </a:p>
          <a:p>
            <a:endParaRPr lang="en-US" dirty="0">
              <a:solidFill>
                <a:srgbClr val="C00000"/>
              </a:solidFill>
            </a:endParaRPr>
          </a:p>
        </p:txBody>
      </p:sp>
    </p:spTree>
    <p:extLst>
      <p:ext uri="{BB962C8B-B14F-4D97-AF65-F5344CB8AC3E}">
        <p14:creationId xmlns:p14="http://schemas.microsoft.com/office/powerpoint/2010/main" val="3355080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E0025-B820-EA08-4A82-5A4B134842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00F8EF9-C446-F0F1-70DF-A13F32B9F78A}"/>
              </a:ext>
            </a:extLst>
          </p:cNvPr>
          <p:cNvSpPr>
            <a:spLocks noGrp="1"/>
          </p:cNvSpPr>
          <p:nvPr>
            <p:ph type="title"/>
          </p:nvPr>
        </p:nvSpPr>
        <p:spPr>
          <a:xfrm>
            <a:off x="771736" y="896112"/>
            <a:ext cx="9389288" cy="1362456"/>
          </a:xfrm>
        </p:spPr>
        <p:txBody>
          <a:bodyPr/>
          <a:lstStyle/>
          <a:p>
            <a:r>
              <a:rPr lang="en-US" dirty="0"/>
              <a:t>Code structure</a:t>
            </a:r>
          </a:p>
        </p:txBody>
      </p:sp>
      <p:sp>
        <p:nvSpPr>
          <p:cNvPr id="7" name="Slide Number Placeholder 6">
            <a:extLst>
              <a:ext uri="{FF2B5EF4-FFF2-40B4-BE49-F238E27FC236}">
                <a16:creationId xmlns:a16="http://schemas.microsoft.com/office/drawing/2014/main" id="{CB4DA627-391F-866E-616B-C82FF18714A1}"/>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3" name="Content Placeholder 5">
            <a:extLst>
              <a:ext uri="{FF2B5EF4-FFF2-40B4-BE49-F238E27FC236}">
                <a16:creationId xmlns:a16="http://schemas.microsoft.com/office/drawing/2014/main" id="{9B6D35CE-5D2D-70E2-C34F-E4300E211144}"/>
              </a:ext>
            </a:extLst>
          </p:cNvPr>
          <p:cNvSpPr txBox="1">
            <a:spLocks/>
          </p:cNvSpPr>
          <p:nvPr/>
        </p:nvSpPr>
        <p:spPr>
          <a:xfrm>
            <a:off x="648821" y="1856792"/>
            <a:ext cx="9512203" cy="3144416"/>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Simulation Control:</a:t>
            </a:r>
          </a:p>
          <a:p>
            <a:endParaRPr lang="en-US" sz="2400" dirty="0"/>
          </a:p>
          <a:p>
            <a:r>
              <a:rPr lang="en-US" sz="2400" dirty="0">
                <a:solidFill>
                  <a:srgbClr val="C00000"/>
                </a:solidFill>
              </a:rPr>
              <a:t>Std::mutex </a:t>
            </a:r>
            <a:r>
              <a:rPr lang="en-US" sz="2400" dirty="0" err="1">
                <a:solidFill>
                  <a:srgbClr val="C00000"/>
                </a:solidFill>
              </a:rPr>
              <a:t>mtx</a:t>
            </a:r>
            <a:r>
              <a:rPr lang="en-US" sz="2400" dirty="0">
                <a:solidFill>
                  <a:srgbClr val="C00000"/>
                </a:solidFill>
              </a:rPr>
              <a:t>; </a:t>
            </a:r>
            <a:r>
              <a:rPr lang="en-US" sz="2400" dirty="0"/>
              <a:t>and </a:t>
            </a:r>
            <a:r>
              <a:rPr lang="en-US" sz="2400" dirty="0">
                <a:solidFill>
                  <a:srgbClr val="C00000"/>
                </a:solidFill>
              </a:rPr>
              <a:t>std::</a:t>
            </a:r>
            <a:r>
              <a:rPr lang="en-US" sz="2400" dirty="0" err="1">
                <a:solidFill>
                  <a:srgbClr val="C00000"/>
                </a:solidFill>
              </a:rPr>
              <a:t>condition_variable</a:t>
            </a:r>
            <a:r>
              <a:rPr lang="en-US" sz="2400" dirty="0">
                <a:solidFill>
                  <a:srgbClr val="C00000"/>
                </a:solidFill>
              </a:rPr>
              <a:t> cv;</a:t>
            </a:r>
          </a:p>
          <a:p>
            <a:r>
              <a:rPr lang="en-PH" sz="2400" dirty="0"/>
              <a:t>Ensure thread synchronization.</a:t>
            </a:r>
          </a:p>
          <a:p>
            <a:endParaRPr lang="en-US" sz="2400" dirty="0"/>
          </a:p>
          <a:p>
            <a:r>
              <a:rPr lang="en-US" sz="2400" dirty="0">
                <a:solidFill>
                  <a:srgbClr val="C00000"/>
                </a:solidFill>
              </a:rPr>
              <a:t>Int main();</a:t>
            </a:r>
          </a:p>
          <a:p>
            <a:r>
              <a:rPr lang="en-US" sz="2400" dirty="0"/>
              <a:t>Initializes the simulation, manages passenger input, and starts threads.</a:t>
            </a:r>
          </a:p>
        </p:txBody>
      </p:sp>
    </p:spTree>
    <p:extLst>
      <p:ext uri="{BB962C8B-B14F-4D97-AF65-F5344CB8AC3E}">
        <p14:creationId xmlns:p14="http://schemas.microsoft.com/office/powerpoint/2010/main" val="3241559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3"/>
            <a:ext cx="10663376" cy="614636"/>
          </a:xfrm>
        </p:spPr>
        <p:txBody>
          <a:bodyPr>
            <a:normAutofit fontScale="90000"/>
          </a:bodyPr>
          <a:lstStyle/>
          <a:p>
            <a:r>
              <a:rPr lang="en-US" dirty="0"/>
              <a:t>testing</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22</a:t>
            </a:fld>
            <a:endParaRPr lang="en-US" dirty="0"/>
          </a:p>
        </p:txBody>
      </p:sp>
      <p:pic>
        <p:nvPicPr>
          <p:cNvPr id="9" name="Picture 8">
            <a:extLst>
              <a:ext uri="{FF2B5EF4-FFF2-40B4-BE49-F238E27FC236}">
                <a16:creationId xmlns:a16="http://schemas.microsoft.com/office/drawing/2014/main" id="{BE86AEAC-5237-911B-FEEF-DF91C5E90E5F}"/>
              </a:ext>
            </a:extLst>
          </p:cNvPr>
          <p:cNvPicPr>
            <a:picLocks noChangeAspect="1"/>
          </p:cNvPicPr>
          <p:nvPr/>
        </p:nvPicPr>
        <p:blipFill>
          <a:blip r:embed="rId3"/>
          <a:stretch>
            <a:fillRect/>
          </a:stretch>
        </p:blipFill>
        <p:spPr>
          <a:xfrm>
            <a:off x="762000" y="2237727"/>
            <a:ext cx="3389256" cy="2382546"/>
          </a:xfrm>
          <a:prstGeom prst="rect">
            <a:avLst/>
          </a:prstGeom>
        </p:spPr>
      </p:pic>
      <p:pic>
        <p:nvPicPr>
          <p:cNvPr id="11" name="Picture 10">
            <a:extLst>
              <a:ext uri="{FF2B5EF4-FFF2-40B4-BE49-F238E27FC236}">
                <a16:creationId xmlns:a16="http://schemas.microsoft.com/office/drawing/2014/main" id="{F1C23DC9-BA18-478B-3A2C-6ACF7CEBC6D2}"/>
              </a:ext>
            </a:extLst>
          </p:cNvPr>
          <p:cNvPicPr>
            <a:picLocks noChangeAspect="1"/>
          </p:cNvPicPr>
          <p:nvPr/>
        </p:nvPicPr>
        <p:blipFill>
          <a:blip r:embed="rId4"/>
          <a:stretch>
            <a:fillRect/>
          </a:stretch>
        </p:blipFill>
        <p:spPr>
          <a:xfrm>
            <a:off x="4487425" y="2047682"/>
            <a:ext cx="3553321" cy="2762636"/>
          </a:xfrm>
          <a:prstGeom prst="rect">
            <a:avLst/>
          </a:prstGeom>
        </p:spPr>
      </p:pic>
      <p:pic>
        <p:nvPicPr>
          <p:cNvPr id="13" name="Picture 12">
            <a:extLst>
              <a:ext uri="{FF2B5EF4-FFF2-40B4-BE49-F238E27FC236}">
                <a16:creationId xmlns:a16="http://schemas.microsoft.com/office/drawing/2014/main" id="{14F913B2-742D-BDE7-24C4-57330E828F76}"/>
              </a:ext>
            </a:extLst>
          </p:cNvPr>
          <p:cNvPicPr>
            <a:picLocks noChangeAspect="1"/>
          </p:cNvPicPr>
          <p:nvPr/>
        </p:nvPicPr>
        <p:blipFill>
          <a:blip r:embed="rId5"/>
          <a:stretch>
            <a:fillRect/>
          </a:stretch>
        </p:blipFill>
        <p:spPr>
          <a:xfrm>
            <a:off x="8805666" y="1904787"/>
            <a:ext cx="2391109" cy="3048425"/>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996F7-5A4C-F53B-5AB6-861A8184B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37F04-56FA-ABE2-32ED-27B89DAA40E4}"/>
              </a:ext>
            </a:extLst>
          </p:cNvPr>
          <p:cNvSpPr>
            <a:spLocks noGrp="1"/>
          </p:cNvSpPr>
          <p:nvPr>
            <p:ph type="title"/>
          </p:nvPr>
        </p:nvSpPr>
        <p:spPr>
          <a:xfrm>
            <a:off x="761999" y="1043719"/>
            <a:ext cx="10663376" cy="614636"/>
          </a:xfrm>
        </p:spPr>
        <p:txBody>
          <a:bodyPr>
            <a:normAutofit fontScale="90000"/>
          </a:bodyPr>
          <a:lstStyle/>
          <a:p>
            <a:r>
              <a:rPr lang="en-US" dirty="0"/>
              <a:t>User manual</a:t>
            </a:r>
          </a:p>
        </p:txBody>
      </p:sp>
      <p:sp>
        <p:nvSpPr>
          <p:cNvPr id="3" name="Slide Number Placeholder 2">
            <a:extLst>
              <a:ext uri="{FF2B5EF4-FFF2-40B4-BE49-F238E27FC236}">
                <a16:creationId xmlns:a16="http://schemas.microsoft.com/office/drawing/2014/main" id="{CA9C61BB-F815-CA1C-78C0-90C2BF429B86}"/>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
        <p:nvSpPr>
          <p:cNvPr id="6" name="TextBox 5">
            <a:extLst>
              <a:ext uri="{FF2B5EF4-FFF2-40B4-BE49-F238E27FC236}">
                <a16:creationId xmlns:a16="http://schemas.microsoft.com/office/drawing/2014/main" id="{18C46DB5-6B4D-8C83-8596-C5E9757364D0}"/>
              </a:ext>
            </a:extLst>
          </p:cNvPr>
          <p:cNvSpPr txBox="1"/>
          <p:nvPr/>
        </p:nvSpPr>
        <p:spPr>
          <a:xfrm>
            <a:off x="1718243" y="2274838"/>
            <a:ext cx="8750888" cy="2308324"/>
          </a:xfrm>
          <a:prstGeom prst="rect">
            <a:avLst/>
          </a:prstGeom>
          <a:noFill/>
        </p:spPr>
        <p:txBody>
          <a:bodyPr wrap="square" rtlCol="0">
            <a:spAutoFit/>
          </a:bodyPr>
          <a:lstStyle/>
          <a:p>
            <a:r>
              <a:rPr lang="en-PH" dirty="0"/>
              <a:t>Using the git hub repo link, it’ll already direct the user to the main branch, by clicking the “Group5” it’ll show our whole code. Copy and Paste it to Dev C++ or </a:t>
            </a:r>
            <a:r>
              <a:rPr lang="en-PH" dirty="0" err="1"/>
              <a:t>OnlineGDB</a:t>
            </a:r>
            <a:r>
              <a:rPr lang="en-PH" dirty="0"/>
              <a:t> (C++) Compiler, For </a:t>
            </a:r>
            <a:r>
              <a:rPr lang="en-US" dirty="0" err="1"/>
              <a:t>DevC</a:t>
            </a:r>
            <a:r>
              <a:rPr lang="en-US" dirty="0"/>
              <a:t>++, compiler option TDM-GCC 10.3.0 and Language standard (-std) must be GNU C++11 selected. Now the user can compile and run the program, For the user input it’ll ask for how many passengers are there, after entering how many passengers, now it’ll ask what floor (1-9) are they from and the destination, once both have been entered, The Elevator will now go to their designated floors.</a:t>
            </a:r>
            <a:endParaRPr lang="en-PH" dirty="0"/>
          </a:p>
        </p:txBody>
      </p:sp>
    </p:spTree>
    <p:extLst>
      <p:ext uri="{BB962C8B-B14F-4D97-AF65-F5344CB8AC3E}">
        <p14:creationId xmlns:p14="http://schemas.microsoft.com/office/powerpoint/2010/main" val="2392815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79399-5486-9686-1511-1409D24C8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5A2A4-FC3B-8524-48B5-B0E6365C6886}"/>
              </a:ext>
            </a:extLst>
          </p:cNvPr>
          <p:cNvSpPr>
            <a:spLocks noGrp="1"/>
          </p:cNvSpPr>
          <p:nvPr>
            <p:ph type="title"/>
          </p:nvPr>
        </p:nvSpPr>
        <p:spPr>
          <a:xfrm>
            <a:off x="761999" y="348394"/>
            <a:ext cx="10663376" cy="614636"/>
          </a:xfrm>
        </p:spPr>
        <p:txBody>
          <a:bodyPr>
            <a:normAutofit fontScale="90000"/>
          </a:bodyPr>
          <a:lstStyle/>
          <a:p>
            <a:r>
              <a:rPr lang="en-US" dirty="0"/>
              <a:t>User manual</a:t>
            </a:r>
          </a:p>
        </p:txBody>
      </p:sp>
      <p:sp>
        <p:nvSpPr>
          <p:cNvPr id="3" name="Slide Number Placeholder 2">
            <a:extLst>
              <a:ext uri="{FF2B5EF4-FFF2-40B4-BE49-F238E27FC236}">
                <a16:creationId xmlns:a16="http://schemas.microsoft.com/office/drawing/2014/main" id="{0BF18D7D-366A-D17F-BC65-D9C96837E72D}"/>
              </a:ext>
            </a:extLst>
          </p:cNvPr>
          <p:cNvSpPr>
            <a:spLocks noGrp="1"/>
          </p:cNvSpPr>
          <p:nvPr>
            <p:ph type="sldNum" sz="quarter" idx="12"/>
          </p:nvPr>
        </p:nvSpPr>
        <p:spPr/>
        <p:txBody>
          <a:bodyPr/>
          <a:lstStyle/>
          <a:p>
            <a:fld id="{B5CEABB6-07DC-46E8-9B57-56EC44A396E5}" type="slidenum">
              <a:rPr lang="en-US" smtClean="0"/>
              <a:pPr/>
              <a:t>24</a:t>
            </a:fld>
            <a:endParaRPr lang="en-US" dirty="0"/>
          </a:p>
        </p:txBody>
      </p:sp>
      <p:pic>
        <p:nvPicPr>
          <p:cNvPr id="5" name="Picture 4">
            <a:extLst>
              <a:ext uri="{FF2B5EF4-FFF2-40B4-BE49-F238E27FC236}">
                <a16:creationId xmlns:a16="http://schemas.microsoft.com/office/drawing/2014/main" id="{46D9DEC3-D8BC-6A47-8786-80F4386AE1BE}"/>
              </a:ext>
            </a:extLst>
          </p:cNvPr>
          <p:cNvPicPr>
            <a:picLocks noChangeAspect="1"/>
          </p:cNvPicPr>
          <p:nvPr/>
        </p:nvPicPr>
        <p:blipFill>
          <a:blip r:embed="rId3"/>
          <a:stretch>
            <a:fillRect/>
          </a:stretch>
        </p:blipFill>
        <p:spPr>
          <a:xfrm>
            <a:off x="4293211" y="1690896"/>
            <a:ext cx="1800476" cy="571580"/>
          </a:xfrm>
          <a:prstGeom prst="rect">
            <a:avLst/>
          </a:prstGeom>
        </p:spPr>
      </p:pic>
      <p:sp>
        <p:nvSpPr>
          <p:cNvPr id="6" name="TextBox 5">
            <a:extLst>
              <a:ext uri="{FF2B5EF4-FFF2-40B4-BE49-F238E27FC236}">
                <a16:creationId xmlns:a16="http://schemas.microsoft.com/office/drawing/2014/main" id="{6F577122-CCFB-2E46-0E99-9069D0FAB665}"/>
              </a:ext>
            </a:extLst>
          </p:cNvPr>
          <p:cNvSpPr txBox="1"/>
          <p:nvPr/>
        </p:nvSpPr>
        <p:spPr>
          <a:xfrm>
            <a:off x="761999" y="996956"/>
            <a:ext cx="8684109" cy="369332"/>
          </a:xfrm>
          <a:prstGeom prst="rect">
            <a:avLst/>
          </a:prstGeom>
          <a:noFill/>
        </p:spPr>
        <p:txBody>
          <a:bodyPr wrap="none" rtlCol="0">
            <a:spAutoFit/>
          </a:bodyPr>
          <a:lstStyle/>
          <a:p>
            <a:r>
              <a:rPr lang="en-PH" dirty="0"/>
              <a:t>Once the code has been started, it’ll ask the user how many passengers are there</a:t>
            </a:r>
          </a:p>
        </p:txBody>
      </p:sp>
      <p:sp>
        <p:nvSpPr>
          <p:cNvPr id="7" name="TextBox 6">
            <a:extLst>
              <a:ext uri="{FF2B5EF4-FFF2-40B4-BE49-F238E27FC236}">
                <a16:creationId xmlns:a16="http://schemas.microsoft.com/office/drawing/2014/main" id="{D58F3A12-F9B8-9D1A-5D7A-B749F6651AFD}"/>
              </a:ext>
            </a:extLst>
          </p:cNvPr>
          <p:cNvSpPr txBox="1"/>
          <p:nvPr/>
        </p:nvSpPr>
        <p:spPr>
          <a:xfrm>
            <a:off x="367220" y="3049625"/>
            <a:ext cx="11398682" cy="646331"/>
          </a:xfrm>
          <a:prstGeom prst="rect">
            <a:avLst/>
          </a:prstGeom>
          <a:noFill/>
        </p:spPr>
        <p:txBody>
          <a:bodyPr wrap="square" rtlCol="0">
            <a:spAutoFit/>
          </a:bodyPr>
          <a:lstStyle/>
          <a:p>
            <a:pPr algn="ctr"/>
            <a:r>
              <a:rPr lang="en-PH" dirty="0"/>
              <a:t>After the elevator knowing how many passengers are there, it’ll now ask for each passenger where they want to be picked up and dropped off</a:t>
            </a:r>
          </a:p>
        </p:txBody>
      </p:sp>
      <p:pic>
        <p:nvPicPr>
          <p:cNvPr id="10" name="Picture 9">
            <a:extLst>
              <a:ext uri="{FF2B5EF4-FFF2-40B4-BE49-F238E27FC236}">
                <a16:creationId xmlns:a16="http://schemas.microsoft.com/office/drawing/2014/main" id="{BBA58130-4C85-117E-AA16-D3C1375B9E49}"/>
              </a:ext>
            </a:extLst>
          </p:cNvPr>
          <p:cNvPicPr>
            <a:picLocks noChangeAspect="1"/>
          </p:cNvPicPr>
          <p:nvPr/>
        </p:nvPicPr>
        <p:blipFill>
          <a:blip r:embed="rId4"/>
          <a:stretch>
            <a:fillRect/>
          </a:stretch>
        </p:blipFill>
        <p:spPr>
          <a:xfrm>
            <a:off x="2274733" y="4073552"/>
            <a:ext cx="2829320" cy="771633"/>
          </a:xfrm>
          <a:prstGeom prst="rect">
            <a:avLst/>
          </a:prstGeom>
        </p:spPr>
      </p:pic>
      <p:pic>
        <p:nvPicPr>
          <p:cNvPr id="14" name="Picture 13">
            <a:extLst>
              <a:ext uri="{FF2B5EF4-FFF2-40B4-BE49-F238E27FC236}">
                <a16:creationId xmlns:a16="http://schemas.microsoft.com/office/drawing/2014/main" id="{20B2451A-E220-A720-E20B-94DF2B98D5A0}"/>
              </a:ext>
            </a:extLst>
          </p:cNvPr>
          <p:cNvPicPr>
            <a:picLocks noChangeAspect="1"/>
          </p:cNvPicPr>
          <p:nvPr/>
        </p:nvPicPr>
        <p:blipFill>
          <a:blip r:embed="rId5"/>
          <a:stretch>
            <a:fillRect/>
          </a:stretch>
        </p:blipFill>
        <p:spPr>
          <a:xfrm>
            <a:off x="6856966" y="3959537"/>
            <a:ext cx="2848373" cy="1124107"/>
          </a:xfrm>
          <a:prstGeom prst="rect">
            <a:avLst/>
          </a:prstGeom>
        </p:spPr>
      </p:pic>
    </p:spTree>
    <p:extLst>
      <p:ext uri="{BB962C8B-B14F-4D97-AF65-F5344CB8AC3E}">
        <p14:creationId xmlns:p14="http://schemas.microsoft.com/office/powerpoint/2010/main" val="553870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A4392-6B85-5666-138B-03DF632C26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F63420-AD5E-4403-F71B-8E0641A63896}"/>
              </a:ext>
            </a:extLst>
          </p:cNvPr>
          <p:cNvSpPr>
            <a:spLocks noGrp="1"/>
          </p:cNvSpPr>
          <p:nvPr>
            <p:ph type="title"/>
          </p:nvPr>
        </p:nvSpPr>
        <p:spPr>
          <a:xfrm>
            <a:off x="761999" y="348394"/>
            <a:ext cx="10663376" cy="614636"/>
          </a:xfrm>
        </p:spPr>
        <p:txBody>
          <a:bodyPr>
            <a:normAutofit fontScale="90000"/>
          </a:bodyPr>
          <a:lstStyle/>
          <a:p>
            <a:r>
              <a:rPr lang="en-US" dirty="0"/>
              <a:t>User manual</a:t>
            </a:r>
          </a:p>
        </p:txBody>
      </p:sp>
      <p:sp>
        <p:nvSpPr>
          <p:cNvPr id="3" name="Slide Number Placeholder 2">
            <a:extLst>
              <a:ext uri="{FF2B5EF4-FFF2-40B4-BE49-F238E27FC236}">
                <a16:creationId xmlns:a16="http://schemas.microsoft.com/office/drawing/2014/main" id="{63FF704D-2FE0-1494-C2FA-15B8C9368D7C}"/>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
        <p:nvSpPr>
          <p:cNvPr id="15" name="TextBox 14">
            <a:extLst>
              <a:ext uri="{FF2B5EF4-FFF2-40B4-BE49-F238E27FC236}">
                <a16:creationId xmlns:a16="http://schemas.microsoft.com/office/drawing/2014/main" id="{42605074-A8C5-53D3-583D-1613D07173B0}"/>
              </a:ext>
            </a:extLst>
          </p:cNvPr>
          <p:cNvSpPr txBox="1"/>
          <p:nvPr/>
        </p:nvSpPr>
        <p:spPr>
          <a:xfrm>
            <a:off x="923080" y="1305687"/>
            <a:ext cx="3819981" cy="923330"/>
          </a:xfrm>
          <a:prstGeom prst="rect">
            <a:avLst/>
          </a:prstGeom>
          <a:noFill/>
        </p:spPr>
        <p:txBody>
          <a:bodyPr wrap="square" rtlCol="0">
            <a:spAutoFit/>
          </a:bodyPr>
          <a:lstStyle/>
          <a:p>
            <a:pPr algn="ctr"/>
            <a:r>
              <a:rPr lang="en-PH" dirty="0"/>
              <a:t>After the user input, it’ll start heading up or down to their designated floors </a:t>
            </a:r>
          </a:p>
        </p:txBody>
      </p:sp>
      <p:pic>
        <p:nvPicPr>
          <p:cNvPr id="17" name="Picture 16">
            <a:extLst>
              <a:ext uri="{FF2B5EF4-FFF2-40B4-BE49-F238E27FC236}">
                <a16:creationId xmlns:a16="http://schemas.microsoft.com/office/drawing/2014/main" id="{26A4CF3F-8135-AEE9-709B-4D6B510E10C7}"/>
              </a:ext>
            </a:extLst>
          </p:cNvPr>
          <p:cNvPicPr>
            <a:picLocks noChangeAspect="1"/>
          </p:cNvPicPr>
          <p:nvPr/>
        </p:nvPicPr>
        <p:blipFill>
          <a:blip r:embed="rId3"/>
          <a:stretch>
            <a:fillRect/>
          </a:stretch>
        </p:blipFill>
        <p:spPr>
          <a:xfrm>
            <a:off x="1246898" y="2571674"/>
            <a:ext cx="3496163" cy="2534004"/>
          </a:xfrm>
          <a:prstGeom prst="rect">
            <a:avLst/>
          </a:prstGeom>
        </p:spPr>
      </p:pic>
      <p:sp>
        <p:nvSpPr>
          <p:cNvPr id="4" name="TextBox 3">
            <a:extLst>
              <a:ext uri="{FF2B5EF4-FFF2-40B4-BE49-F238E27FC236}">
                <a16:creationId xmlns:a16="http://schemas.microsoft.com/office/drawing/2014/main" id="{E63028C8-D83C-AB97-CCA1-87A3732CBBFE}"/>
              </a:ext>
            </a:extLst>
          </p:cNvPr>
          <p:cNvSpPr txBox="1"/>
          <p:nvPr/>
        </p:nvSpPr>
        <p:spPr>
          <a:xfrm>
            <a:off x="7003530" y="1304585"/>
            <a:ext cx="4265390" cy="1200329"/>
          </a:xfrm>
          <a:prstGeom prst="rect">
            <a:avLst/>
          </a:prstGeom>
          <a:noFill/>
        </p:spPr>
        <p:txBody>
          <a:bodyPr wrap="square" rtlCol="0">
            <a:spAutoFit/>
          </a:bodyPr>
          <a:lstStyle/>
          <a:p>
            <a:pPr algn="ctr"/>
            <a:r>
              <a:rPr lang="en-PH" dirty="0"/>
              <a:t>Once the elevator dropped off all the passengers in the elevator and reached at the top (floor 9)</a:t>
            </a:r>
          </a:p>
          <a:p>
            <a:pPr algn="ctr"/>
            <a:r>
              <a:rPr lang="en-PH" dirty="0"/>
              <a:t>It’ll now head down once again </a:t>
            </a:r>
          </a:p>
        </p:txBody>
      </p:sp>
      <p:pic>
        <p:nvPicPr>
          <p:cNvPr id="9" name="Picture 8">
            <a:extLst>
              <a:ext uri="{FF2B5EF4-FFF2-40B4-BE49-F238E27FC236}">
                <a16:creationId xmlns:a16="http://schemas.microsoft.com/office/drawing/2014/main" id="{ABC7CB07-770A-74F0-BD19-E31B46E59326}"/>
              </a:ext>
            </a:extLst>
          </p:cNvPr>
          <p:cNvPicPr>
            <a:picLocks noChangeAspect="1"/>
          </p:cNvPicPr>
          <p:nvPr/>
        </p:nvPicPr>
        <p:blipFill>
          <a:blip r:embed="rId4"/>
          <a:stretch>
            <a:fillRect/>
          </a:stretch>
        </p:blipFill>
        <p:spPr>
          <a:xfrm>
            <a:off x="8029213" y="2571674"/>
            <a:ext cx="2400635" cy="2981741"/>
          </a:xfrm>
          <a:prstGeom prst="rect">
            <a:avLst/>
          </a:prstGeom>
        </p:spPr>
      </p:pic>
    </p:spTree>
    <p:extLst>
      <p:ext uri="{BB962C8B-B14F-4D97-AF65-F5344CB8AC3E}">
        <p14:creationId xmlns:p14="http://schemas.microsoft.com/office/powerpoint/2010/main" val="3366514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Challenges &amp; solutions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4981575" cy="1756685"/>
          </a:xfrm>
        </p:spPr>
        <p:txBody>
          <a:bodyPr>
            <a:normAutofit lnSpcReduction="10000"/>
          </a:bodyPr>
          <a:lstStyle/>
          <a:p>
            <a:r>
              <a:rPr lang="en-US" sz="2000" b="1" dirty="0"/>
              <a:t>Challenges Faced</a:t>
            </a:r>
          </a:p>
          <a:p>
            <a:pPr lvl="1"/>
            <a:r>
              <a:rPr lang="en-US" dirty="0"/>
              <a:t>We’ve had a big problem about passengers going out at the right floors, Up and down, we had problems that our elevator can’t drop passengers that are going down or up</a:t>
            </a:r>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6534151" y="2481940"/>
            <a:ext cx="4884964" cy="3759200"/>
          </a:xfrm>
        </p:spPr>
        <p:txBody>
          <a:bodyPr>
            <a:normAutofit/>
          </a:bodyPr>
          <a:lstStyle/>
          <a:p>
            <a:pPr marL="0" indent="0" algn="r">
              <a:buNone/>
            </a:pPr>
            <a:r>
              <a:rPr lang="en-US" sz="2000" b="1" dirty="0"/>
              <a:t>Solutions</a:t>
            </a:r>
          </a:p>
          <a:p>
            <a:pPr>
              <a:buFont typeface="Arial" panose="020B0604020202020204" pitchFamily="34" charset="0"/>
              <a:buChar char="•"/>
            </a:pPr>
            <a:r>
              <a:rPr lang="en-US" dirty="0"/>
              <a:t>We used </a:t>
            </a:r>
            <a:r>
              <a:rPr lang="en-US" b="1" dirty="0"/>
              <a:t>mutexes</a:t>
            </a:r>
            <a:r>
              <a:rPr lang="en-US" dirty="0"/>
              <a:t> to prevent concurrent data modification.</a:t>
            </a:r>
          </a:p>
          <a:p>
            <a:pPr>
              <a:buFont typeface="Arial" panose="020B0604020202020204" pitchFamily="34" charset="0"/>
              <a:buChar char="•"/>
            </a:pPr>
            <a:r>
              <a:rPr lang="en-US" dirty="0"/>
              <a:t>Implemented </a:t>
            </a:r>
            <a:r>
              <a:rPr lang="en-US" b="1" dirty="0"/>
              <a:t>condition variables</a:t>
            </a:r>
            <a:r>
              <a:rPr lang="en-US" dirty="0"/>
              <a:t> to manage thread communication.</a:t>
            </a:r>
          </a:p>
          <a:p>
            <a:pPr marL="0" indent="0" algn="r">
              <a:buNone/>
            </a:pPr>
            <a:endParaRPr lang="en-US" dirty="0"/>
          </a:p>
          <a:p>
            <a:pPr marL="0" indent="0">
              <a:buNone/>
            </a:pPr>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896112"/>
            <a:ext cx="10665845" cy="1325563"/>
          </a:xfrm>
        </p:spPr>
        <p:txBody>
          <a:bodyPr/>
          <a:lstStyle/>
          <a:p>
            <a:pPr algn="ctr"/>
            <a:r>
              <a:rPr lang="en-PH" b="1" dirty="0"/>
              <a:t>Future Enhancements</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
        <p:nvSpPr>
          <p:cNvPr id="5" name="TextBox 4">
            <a:extLst>
              <a:ext uri="{FF2B5EF4-FFF2-40B4-BE49-F238E27FC236}">
                <a16:creationId xmlns:a16="http://schemas.microsoft.com/office/drawing/2014/main" id="{C844FBB2-779B-D75E-968D-234CA9BC4222}"/>
              </a:ext>
            </a:extLst>
          </p:cNvPr>
          <p:cNvSpPr txBox="1"/>
          <p:nvPr/>
        </p:nvSpPr>
        <p:spPr>
          <a:xfrm>
            <a:off x="2481943" y="2621901"/>
            <a:ext cx="6503437" cy="3231654"/>
          </a:xfrm>
          <a:prstGeom prst="rect">
            <a:avLst/>
          </a:prstGeom>
          <a:noFill/>
        </p:spPr>
        <p:txBody>
          <a:bodyPr wrap="square" rtlCol="0">
            <a:spAutoFit/>
          </a:bodyPr>
          <a:lstStyle/>
          <a:p>
            <a:r>
              <a:rPr lang="en-PH" sz="2400" b="1" dirty="0"/>
              <a:t>Potential Improvements</a:t>
            </a:r>
          </a:p>
          <a:p>
            <a:endParaRPr lang="en-PH" dirty="0"/>
          </a:p>
          <a:p>
            <a:pPr marL="285750" indent="-285750">
              <a:buFont typeface="Arial" panose="020B0604020202020204" pitchFamily="34" charset="0"/>
              <a:buChar char="•"/>
            </a:pPr>
            <a:r>
              <a:rPr lang="en-US" dirty="0"/>
              <a:t>Implement a graphical user interface (GUI) for better visualization.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Optimize elevator movement using an improved scheduling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 real-world constraints like emergency stops or maintenance mode.</a:t>
            </a:r>
          </a:p>
          <a:p>
            <a:endParaRPr lang="en-PH" dirty="0"/>
          </a:p>
        </p:txBody>
      </p:sp>
    </p:spTree>
    <p:extLst>
      <p:ext uri="{BB962C8B-B14F-4D97-AF65-F5344CB8AC3E}">
        <p14:creationId xmlns:p14="http://schemas.microsoft.com/office/powerpoint/2010/main" val="566997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47028-C964-0905-29FE-6784292BE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32BD1-D202-DBBE-19F9-52A4A2B25309}"/>
              </a:ext>
            </a:extLst>
          </p:cNvPr>
          <p:cNvSpPr>
            <a:spLocks noGrp="1"/>
          </p:cNvSpPr>
          <p:nvPr>
            <p:ph type="title"/>
          </p:nvPr>
        </p:nvSpPr>
        <p:spPr>
          <a:xfrm>
            <a:off x="3812332" y="2769113"/>
            <a:ext cx="7606895" cy="1320801"/>
          </a:xfrm>
        </p:spPr>
        <p:txBody>
          <a:bodyPr/>
          <a:lstStyle/>
          <a:p>
            <a:pPr algn="ctr"/>
            <a:r>
              <a:rPr lang="en-US" dirty="0"/>
              <a:t>Findings and evaluation</a:t>
            </a:r>
          </a:p>
        </p:txBody>
      </p:sp>
      <p:pic>
        <p:nvPicPr>
          <p:cNvPr id="14" name="Picture Placeholder 13" descr="Woman walking in office">
            <a:extLst>
              <a:ext uri="{FF2B5EF4-FFF2-40B4-BE49-F238E27FC236}">
                <a16:creationId xmlns:a16="http://schemas.microsoft.com/office/drawing/2014/main" id="{ABE66511-96F6-4750-C674-572E5BBD41D0}"/>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64" name="Oval 63">
            <a:extLst>
              <a:ext uri="{FF2B5EF4-FFF2-40B4-BE49-F238E27FC236}">
                <a16:creationId xmlns:a16="http://schemas.microsoft.com/office/drawing/2014/main" id="{661FD924-AFA8-10D5-8B21-20D422DB5D97}"/>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3207FA44-5673-AC6C-946E-220740FF6236}"/>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C9C0AA40-6669-4984-C65E-D726B9EF5208}"/>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Tree>
    <p:extLst>
      <p:ext uri="{BB962C8B-B14F-4D97-AF65-F5344CB8AC3E}">
        <p14:creationId xmlns:p14="http://schemas.microsoft.com/office/powerpoint/2010/main" val="337524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3F90-2B76-946A-024F-F49DA2742C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49687B-E16B-A28B-5019-79C0CE6FC946}"/>
              </a:ext>
            </a:extLst>
          </p:cNvPr>
          <p:cNvSpPr>
            <a:spLocks noGrp="1"/>
          </p:cNvSpPr>
          <p:nvPr>
            <p:ph type="sldNum" sz="quarter" idx="12"/>
          </p:nvPr>
        </p:nvSpPr>
        <p:spPr/>
        <p:txBody>
          <a:bodyPr/>
          <a:lstStyle/>
          <a:p>
            <a:fld id="{B5CEABB6-07DC-46E8-9B57-56EC44A396E5}" type="slidenum">
              <a:rPr lang="en-US" smtClean="0"/>
              <a:pPr/>
              <a:t>29</a:t>
            </a:fld>
            <a:endParaRPr lang="en-US" dirty="0"/>
          </a:p>
        </p:txBody>
      </p:sp>
      <p:graphicFrame>
        <p:nvGraphicFramePr>
          <p:cNvPr id="6" name="Chart 5">
            <a:extLst>
              <a:ext uri="{FF2B5EF4-FFF2-40B4-BE49-F238E27FC236}">
                <a16:creationId xmlns:a16="http://schemas.microsoft.com/office/drawing/2014/main" id="{CB77478A-4440-6F5F-172E-40E05DAC672C}"/>
              </a:ext>
            </a:extLst>
          </p:cNvPr>
          <p:cNvGraphicFramePr/>
          <p:nvPr>
            <p:extLst>
              <p:ext uri="{D42A27DB-BD31-4B8C-83A1-F6EECF244321}">
                <p14:modId xmlns:p14="http://schemas.microsoft.com/office/powerpoint/2010/main" val="383939436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889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BBF9A-716F-C315-5158-29F9EABCF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59FE7-705C-A559-09BC-56B3E4FA4137}"/>
              </a:ext>
            </a:extLst>
          </p:cNvPr>
          <p:cNvSpPr>
            <a:spLocks noGrp="1"/>
          </p:cNvSpPr>
          <p:nvPr>
            <p:ph type="title"/>
          </p:nvPr>
        </p:nvSpPr>
        <p:spPr>
          <a:xfrm>
            <a:off x="6096000" y="764273"/>
            <a:ext cx="3691435" cy="886987"/>
          </a:xfrm>
        </p:spPr>
        <p:txBody>
          <a:bodyPr>
            <a:normAutofit/>
          </a:bodyPr>
          <a:lstStyle/>
          <a:p>
            <a:r>
              <a:rPr lang="en-ZA" sz="3200" dirty="0"/>
              <a:t>Objectives</a:t>
            </a:r>
          </a:p>
        </p:txBody>
      </p:sp>
      <p:sp>
        <p:nvSpPr>
          <p:cNvPr id="3" name="Subtitle 2">
            <a:extLst>
              <a:ext uri="{FF2B5EF4-FFF2-40B4-BE49-F238E27FC236}">
                <a16:creationId xmlns:a16="http://schemas.microsoft.com/office/drawing/2014/main" id="{BFE57A90-D8A7-D218-8B87-FB05115313CD}"/>
              </a:ext>
            </a:extLst>
          </p:cNvPr>
          <p:cNvSpPr>
            <a:spLocks noGrp="1"/>
          </p:cNvSpPr>
          <p:nvPr>
            <p:ph sz="half" idx="14"/>
          </p:nvPr>
        </p:nvSpPr>
        <p:spPr>
          <a:xfrm>
            <a:off x="4772273" y="1845800"/>
            <a:ext cx="6338887" cy="3166399"/>
          </a:xfrm>
        </p:spPr>
        <p:txBody>
          <a:bodyPr>
            <a:normAutofit fontScale="92500" lnSpcReduction="20000"/>
          </a:bodyPr>
          <a:lstStyle/>
          <a:p>
            <a:pPr marL="342900" indent="-342900">
              <a:buFont typeface="Arial" panose="020B0604020202020204" pitchFamily="34" charset="0"/>
              <a:buChar char="•"/>
            </a:pPr>
            <a:r>
              <a:rPr lang="en-US" sz="2000" dirty="0"/>
              <a:t>Simulate an elevator system that handles multiple passengers concurrently.</a:t>
            </a:r>
            <a:br>
              <a:rPr lang="en-US" sz="2000" dirty="0"/>
            </a:br>
            <a:endParaRPr lang="en-US" sz="2000" dirty="0"/>
          </a:p>
          <a:p>
            <a:pPr marL="342900" indent="-342900">
              <a:buFont typeface="Arial" panose="020B0604020202020204" pitchFamily="34" charset="0"/>
              <a:buChar char="•"/>
            </a:pPr>
            <a:r>
              <a:rPr lang="en-US" sz="2000" dirty="0"/>
              <a:t>Implement multithreading for simulating elevator movement and passenger requests.</a:t>
            </a:r>
            <a:br>
              <a:rPr lang="en-US" sz="2000" dirty="0"/>
            </a:br>
            <a:endParaRPr lang="en-US" dirty="0"/>
          </a:p>
          <a:p>
            <a:pPr marL="342900" indent="-342900">
              <a:buFont typeface="Arial" panose="020B0604020202020204" pitchFamily="34" charset="0"/>
              <a:buChar char="•"/>
            </a:pPr>
            <a:r>
              <a:rPr lang="en-US" sz="2000" dirty="0"/>
              <a:t>Ensure proper synchronization using mutexes and condition variables.</a:t>
            </a:r>
          </a:p>
          <a:p>
            <a:endParaRPr lang="en-US" dirty="0"/>
          </a:p>
        </p:txBody>
      </p:sp>
      <p:sp>
        <p:nvSpPr>
          <p:cNvPr id="6" name="Slide Number Placeholder 5">
            <a:extLst>
              <a:ext uri="{FF2B5EF4-FFF2-40B4-BE49-F238E27FC236}">
                <a16:creationId xmlns:a16="http://schemas.microsoft.com/office/drawing/2014/main" id="{09F8D41A-8BCD-954A-0CCD-AD6D26ACD998}"/>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534429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D9453-1A63-FAAB-46E2-F3E661C8ED0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DC96E9-FFEB-05B6-C467-B4B1BA2C3883}"/>
              </a:ext>
            </a:extLst>
          </p:cNvPr>
          <p:cNvSpPr>
            <a:spLocks noGrp="1"/>
          </p:cNvSpPr>
          <p:nvPr>
            <p:ph type="sldNum" sz="quarter" idx="12"/>
          </p:nvPr>
        </p:nvSpPr>
        <p:spPr/>
        <p:txBody>
          <a:bodyPr/>
          <a:lstStyle/>
          <a:p>
            <a:fld id="{B5CEABB6-07DC-46E8-9B57-56EC44A396E5}" type="slidenum">
              <a:rPr lang="en-US" smtClean="0"/>
              <a:pPr/>
              <a:t>30</a:t>
            </a:fld>
            <a:endParaRPr lang="en-US" dirty="0"/>
          </a:p>
        </p:txBody>
      </p:sp>
      <p:graphicFrame>
        <p:nvGraphicFramePr>
          <p:cNvPr id="8" name="Chart 7">
            <a:extLst>
              <a:ext uri="{FF2B5EF4-FFF2-40B4-BE49-F238E27FC236}">
                <a16:creationId xmlns:a16="http://schemas.microsoft.com/office/drawing/2014/main" id="{885873AA-9546-2D0F-B00A-AC0C0F57B85D}"/>
              </a:ext>
            </a:extLst>
          </p:cNvPr>
          <p:cNvGraphicFramePr/>
          <p:nvPr>
            <p:extLst>
              <p:ext uri="{D42A27DB-BD31-4B8C-83A1-F6EECF244321}">
                <p14:modId xmlns:p14="http://schemas.microsoft.com/office/powerpoint/2010/main" val="392659680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02933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B2B4F-937C-6C1A-C779-16A3505DF170}"/>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EAD8760-D531-EBEC-371D-1D1AC05B45C8}"/>
              </a:ext>
            </a:extLst>
          </p:cNvPr>
          <p:cNvSpPr>
            <a:spLocks noGrp="1"/>
          </p:cNvSpPr>
          <p:nvPr>
            <p:ph type="title"/>
          </p:nvPr>
        </p:nvSpPr>
        <p:spPr>
          <a:xfrm>
            <a:off x="759530" y="419863"/>
            <a:ext cx="10665845" cy="742188"/>
          </a:xfrm>
        </p:spPr>
        <p:txBody>
          <a:bodyPr/>
          <a:lstStyle/>
          <a:p>
            <a:pPr algn="ctr"/>
            <a:r>
              <a:rPr lang="en-PH" b="1" dirty="0"/>
              <a:t>Comments and suggestion</a:t>
            </a:r>
          </a:p>
        </p:txBody>
      </p:sp>
      <p:sp>
        <p:nvSpPr>
          <p:cNvPr id="2" name="Slide Number Placeholder 1">
            <a:extLst>
              <a:ext uri="{FF2B5EF4-FFF2-40B4-BE49-F238E27FC236}">
                <a16:creationId xmlns:a16="http://schemas.microsoft.com/office/drawing/2014/main" id="{BD8B3F51-8CFF-5654-B183-E94CB084484B}"/>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
        <p:nvSpPr>
          <p:cNvPr id="5" name="TextBox 4">
            <a:extLst>
              <a:ext uri="{FF2B5EF4-FFF2-40B4-BE49-F238E27FC236}">
                <a16:creationId xmlns:a16="http://schemas.microsoft.com/office/drawing/2014/main" id="{3054A572-7F00-B9F9-E756-DE7301066027}"/>
              </a:ext>
            </a:extLst>
          </p:cNvPr>
          <p:cNvSpPr txBox="1"/>
          <p:nvPr/>
        </p:nvSpPr>
        <p:spPr>
          <a:xfrm>
            <a:off x="759530" y="1774176"/>
            <a:ext cx="10665845" cy="3693319"/>
          </a:xfrm>
          <a:prstGeom prst="rect">
            <a:avLst/>
          </a:prstGeom>
          <a:noFill/>
        </p:spPr>
        <p:txBody>
          <a:bodyPr wrap="square" rtlCol="0">
            <a:spAutoFit/>
          </a:bodyPr>
          <a:lstStyle/>
          <a:p>
            <a:pPr algn="ctr"/>
            <a:r>
              <a:rPr lang="en-PH" b="1" dirty="0">
                <a:solidFill>
                  <a:schemeClr val="accent1"/>
                </a:solidFill>
              </a:rPr>
              <a:t>Group 4</a:t>
            </a:r>
          </a:p>
          <a:p>
            <a:pPr algn="ctr"/>
            <a:endParaRPr lang="en-PH" dirty="0"/>
          </a:p>
          <a:p>
            <a:pPr algn="ctr"/>
            <a:r>
              <a:rPr lang="en-PH" dirty="0"/>
              <a:t>“Job well done”</a:t>
            </a:r>
          </a:p>
          <a:p>
            <a:pPr algn="ctr"/>
            <a:endParaRPr lang="en-PH" dirty="0"/>
          </a:p>
          <a:p>
            <a:pPr algn="ctr"/>
            <a:endParaRPr lang="en-PH" dirty="0"/>
          </a:p>
          <a:p>
            <a:pPr algn="ctr"/>
            <a:r>
              <a:rPr lang="en-PH" b="1" dirty="0">
                <a:solidFill>
                  <a:schemeClr val="accent1"/>
                </a:solidFill>
              </a:rPr>
              <a:t>Group 6</a:t>
            </a:r>
          </a:p>
          <a:p>
            <a:pPr algn="ctr"/>
            <a:endParaRPr lang="en-PH" dirty="0"/>
          </a:p>
          <a:p>
            <a:pPr algn="ctr"/>
            <a:r>
              <a:rPr lang="en-PH" dirty="0"/>
              <a:t>“Good Work!”</a:t>
            </a:r>
          </a:p>
          <a:p>
            <a:pPr algn="ctr"/>
            <a:endParaRPr lang="en-PH" dirty="0"/>
          </a:p>
          <a:p>
            <a:pPr algn="ctr"/>
            <a:endParaRPr lang="en-PH" dirty="0"/>
          </a:p>
          <a:p>
            <a:pPr algn="ctr"/>
            <a:r>
              <a:rPr lang="en-PH" b="1" dirty="0">
                <a:solidFill>
                  <a:schemeClr val="accent1"/>
                </a:solidFill>
              </a:rPr>
              <a:t>Group 2, 8, 10, 12, 14, 16, 18, &amp; 20</a:t>
            </a:r>
            <a:br>
              <a:rPr lang="en-PH" dirty="0"/>
            </a:br>
            <a:br>
              <a:rPr lang="en-PH" dirty="0"/>
            </a:br>
            <a:r>
              <a:rPr lang="en-PH" dirty="0"/>
              <a:t>“None.”</a:t>
            </a:r>
          </a:p>
        </p:txBody>
      </p:sp>
    </p:spTree>
    <p:extLst>
      <p:ext uri="{BB962C8B-B14F-4D97-AF65-F5344CB8AC3E}">
        <p14:creationId xmlns:p14="http://schemas.microsoft.com/office/powerpoint/2010/main" val="897394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1F6CE-9B58-8D2E-A006-9CC33C793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B511D-31CB-E608-4961-A1AC76D048C1}"/>
              </a:ext>
            </a:extLst>
          </p:cNvPr>
          <p:cNvSpPr>
            <a:spLocks noGrp="1"/>
          </p:cNvSpPr>
          <p:nvPr>
            <p:ph type="ctrTitle"/>
          </p:nvPr>
        </p:nvSpPr>
        <p:spPr>
          <a:xfrm>
            <a:off x="4833694" y="660358"/>
            <a:ext cx="6594768" cy="825542"/>
          </a:xfrm>
        </p:spPr>
        <p:txBody>
          <a:bodyPr>
            <a:normAutofit/>
          </a:bodyPr>
          <a:lstStyle/>
          <a:p>
            <a:pPr algn="ctr"/>
            <a:r>
              <a:rPr lang="en-PH" b="1" dirty="0"/>
              <a:t>Conclusion</a:t>
            </a:r>
          </a:p>
        </p:txBody>
      </p:sp>
      <p:pic>
        <p:nvPicPr>
          <p:cNvPr id="34" name="Picture Placeholder 33" descr="Aerial view of a neon highway intersection">
            <a:extLst>
              <a:ext uri="{FF2B5EF4-FFF2-40B4-BE49-F238E27FC236}">
                <a16:creationId xmlns:a16="http://schemas.microsoft.com/office/drawing/2014/main" id="{F55B83D4-269F-1F1B-1DBC-7BC9E883A5EB}"/>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C732C5BE-D158-BB55-0F11-8717D57D5837}"/>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65050E6F-867B-63C5-02D5-28EEE99F9543}"/>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8F30B7-7F68-888B-371A-16B438EEEBC0}"/>
              </a:ext>
            </a:extLst>
          </p:cNvPr>
          <p:cNvSpPr/>
          <p:nvPr/>
        </p:nvSpPr>
        <p:spPr>
          <a:xfrm>
            <a:off x="4516340" y="2524124"/>
            <a:ext cx="7229475" cy="26860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F027B648-29B5-07A1-258A-6AFF3BDC5485}"/>
              </a:ext>
            </a:extLst>
          </p:cNvPr>
          <p:cNvSpPr txBox="1"/>
          <p:nvPr/>
        </p:nvSpPr>
        <p:spPr>
          <a:xfrm>
            <a:off x="4783634" y="2793998"/>
            <a:ext cx="6594768" cy="2031325"/>
          </a:xfrm>
          <a:prstGeom prst="rect">
            <a:avLst/>
          </a:prstGeom>
          <a:noFill/>
        </p:spPr>
        <p:txBody>
          <a:bodyPr wrap="square" rtlCol="0">
            <a:spAutoFit/>
          </a:bodyPr>
          <a:lstStyle/>
          <a:p>
            <a:r>
              <a:rPr lang="en-US" dirty="0">
                <a:solidFill>
                  <a:schemeClr val="bg1"/>
                </a:solidFill>
              </a:rPr>
              <a:t>The Elevator Simulation effectively illustrates the application of C++ concurrent programming, synchronization, and multithreading. The app automatically handles several passengers and floor requests, accurately simulating real-world elevator operations. The implementation was improved to increase overall efficiency in spite of some early difficulties with synchronization and controlling downward movements.</a:t>
            </a:r>
            <a:endParaRPr lang="en-PH" dirty="0">
              <a:solidFill>
                <a:schemeClr val="bg1"/>
              </a:solidFill>
            </a:endParaRPr>
          </a:p>
        </p:txBody>
      </p:sp>
    </p:spTree>
    <p:extLst>
      <p:ext uri="{BB962C8B-B14F-4D97-AF65-F5344CB8AC3E}">
        <p14:creationId xmlns:p14="http://schemas.microsoft.com/office/powerpoint/2010/main" val="1001334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0" y="1551991"/>
            <a:ext cx="12191999" cy="668695"/>
          </a:xfrm>
        </p:spPr>
        <p:txBody>
          <a:bodyPr>
            <a:normAutofit fontScale="90000"/>
          </a:bodyPr>
          <a:lstStyle/>
          <a:p>
            <a:pPr algn="ctr"/>
            <a:r>
              <a:rPr lang="en-US" dirty="0"/>
              <a:t>References</a:t>
            </a:r>
          </a:p>
        </p:txBody>
      </p:sp>
      <p:sp>
        <p:nvSpPr>
          <p:cNvPr id="4" name="TextBox 3">
            <a:extLst>
              <a:ext uri="{FF2B5EF4-FFF2-40B4-BE49-F238E27FC236}">
                <a16:creationId xmlns:a16="http://schemas.microsoft.com/office/drawing/2014/main" id="{A8B2B891-1691-2C1F-D051-D6FEA3493BDC}"/>
              </a:ext>
            </a:extLst>
          </p:cNvPr>
          <p:cNvSpPr txBox="1"/>
          <p:nvPr/>
        </p:nvSpPr>
        <p:spPr>
          <a:xfrm>
            <a:off x="4618653" y="2828835"/>
            <a:ext cx="6809809" cy="1200329"/>
          </a:xfrm>
          <a:prstGeom prst="rect">
            <a:avLst/>
          </a:prstGeom>
          <a:noFill/>
        </p:spPr>
        <p:txBody>
          <a:bodyPr wrap="square" rtlCol="0">
            <a:spAutoFit/>
          </a:bodyPr>
          <a:lstStyle/>
          <a:p>
            <a:pPr>
              <a:buFont typeface="Arial" panose="020B0604020202020204" pitchFamily="34" charset="0"/>
              <a:buChar char="•"/>
            </a:pPr>
            <a:r>
              <a:rPr lang="en-US" sz="2400" dirty="0">
                <a:solidFill>
                  <a:schemeClr val="tx2"/>
                </a:solidFill>
              </a:rPr>
              <a:t>C++ Standard Library documentation</a:t>
            </a:r>
          </a:p>
          <a:p>
            <a:pPr>
              <a:buFont typeface="Arial" panose="020B0604020202020204" pitchFamily="34" charset="0"/>
              <a:buChar char="•"/>
            </a:pPr>
            <a:endParaRPr lang="en-US" sz="2400" dirty="0">
              <a:solidFill>
                <a:schemeClr val="tx2"/>
              </a:solidFill>
            </a:endParaRPr>
          </a:p>
          <a:p>
            <a:pPr>
              <a:buFont typeface="Arial" panose="020B0604020202020204" pitchFamily="34" charset="0"/>
              <a:buChar char="•"/>
            </a:pPr>
            <a:r>
              <a:rPr lang="en-US" sz="2400" dirty="0">
                <a:solidFill>
                  <a:schemeClr val="tx2"/>
                </a:solidFill>
              </a:rPr>
              <a:t>Multithreading in C++ (Online Resources)</a:t>
            </a:r>
          </a:p>
        </p:txBody>
      </p:sp>
    </p:spTree>
    <p:extLst>
      <p:ext uri="{BB962C8B-B14F-4D97-AF65-F5344CB8AC3E}">
        <p14:creationId xmlns:p14="http://schemas.microsoft.com/office/powerpoint/2010/main" val="2436493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249E6-9D62-414F-99F3-926F643328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94C9BA-4D13-2AA6-4F4B-101D7B802586}"/>
              </a:ext>
            </a:extLst>
          </p:cNvPr>
          <p:cNvSpPr>
            <a:spLocks noGrp="1"/>
          </p:cNvSpPr>
          <p:nvPr>
            <p:ph type="title"/>
          </p:nvPr>
        </p:nvSpPr>
        <p:spPr>
          <a:xfrm>
            <a:off x="2855167" y="136525"/>
            <a:ext cx="9336833" cy="687029"/>
          </a:xfrm>
        </p:spPr>
        <p:txBody>
          <a:bodyPr>
            <a:normAutofit fontScale="90000"/>
          </a:bodyPr>
          <a:lstStyle/>
          <a:p>
            <a:pPr algn="ctr"/>
            <a:r>
              <a:rPr lang="en-US" dirty="0"/>
              <a:t>Appendix b:</a:t>
            </a:r>
            <a:br>
              <a:rPr lang="en-US" dirty="0"/>
            </a:br>
            <a:endParaRPr lang="en-US" dirty="0"/>
          </a:p>
        </p:txBody>
      </p:sp>
      <p:sp>
        <p:nvSpPr>
          <p:cNvPr id="14" name="Slide Number Placeholder 13">
            <a:extLst>
              <a:ext uri="{FF2B5EF4-FFF2-40B4-BE49-F238E27FC236}">
                <a16:creationId xmlns:a16="http://schemas.microsoft.com/office/drawing/2014/main" id="{C8D22035-DB5B-3287-E65B-D28DDA432721}"/>
              </a:ext>
            </a:extLst>
          </p:cNvPr>
          <p:cNvSpPr>
            <a:spLocks noGrp="1"/>
          </p:cNvSpPr>
          <p:nvPr>
            <p:ph type="sldNum" sz="quarter" idx="12"/>
          </p:nvPr>
        </p:nvSpPr>
        <p:spPr/>
        <p:txBody>
          <a:bodyPr/>
          <a:lstStyle/>
          <a:p>
            <a:fld id="{B5CEABB6-07DC-46E8-9B57-56EC44A396E5}" type="slidenum">
              <a:rPr lang="en-US" smtClean="0"/>
              <a:pPr/>
              <a:t>34</a:t>
            </a:fld>
            <a:endParaRPr lang="en-US" dirty="0"/>
          </a:p>
        </p:txBody>
      </p:sp>
      <p:sp>
        <p:nvSpPr>
          <p:cNvPr id="6" name="TextBox 5">
            <a:extLst>
              <a:ext uri="{FF2B5EF4-FFF2-40B4-BE49-F238E27FC236}">
                <a16:creationId xmlns:a16="http://schemas.microsoft.com/office/drawing/2014/main" id="{0DE5DD50-D59E-B7A3-2362-8B78D40670BB}"/>
              </a:ext>
            </a:extLst>
          </p:cNvPr>
          <p:cNvSpPr txBox="1"/>
          <p:nvPr/>
        </p:nvSpPr>
        <p:spPr>
          <a:xfrm>
            <a:off x="3174738" y="787107"/>
            <a:ext cx="8697687" cy="6070893"/>
          </a:xfrm>
          <a:prstGeom prst="rect">
            <a:avLst/>
          </a:prstGeom>
          <a:noFill/>
        </p:spPr>
        <p:txBody>
          <a:bodyPr wrap="square" rtlCol="0">
            <a:spAutoFit/>
          </a:bodyPr>
          <a:lstStyle/>
          <a:p>
            <a:r>
              <a:rPr lang="en-PH" sz="1050" dirty="0"/>
              <a:t>#include &lt;iostream&gt;</a:t>
            </a:r>
          </a:p>
          <a:p>
            <a:r>
              <a:rPr lang="en-PH" sz="1050" dirty="0"/>
              <a:t>#include &lt;thread&gt;</a:t>
            </a:r>
          </a:p>
          <a:p>
            <a:r>
              <a:rPr lang="en-PH" sz="1050" dirty="0"/>
              <a:t>#include &lt;vector&gt;</a:t>
            </a:r>
          </a:p>
          <a:p>
            <a:r>
              <a:rPr lang="en-PH" sz="1050" dirty="0"/>
              <a:t>#include &lt;mutex&gt;</a:t>
            </a:r>
          </a:p>
          <a:p>
            <a:r>
              <a:rPr lang="en-PH" sz="1050" dirty="0"/>
              <a:t>#include &lt;</a:t>
            </a:r>
            <a:r>
              <a:rPr lang="en-PH" sz="1050" dirty="0" err="1"/>
              <a:t>condition_variable</a:t>
            </a:r>
            <a:r>
              <a:rPr lang="en-PH" sz="1050" dirty="0"/>
              <a:t>&gt;</a:t>
            </a:r>
          </a:p>
          <a:p>
            <a:r>
              <a:rPr lang="en-PH" sz="1050" dirty="0"/>
              <a:t>#include &lt;atomic&gt;</a:t>
            </a:r>
          </a:p>
          <a:p>
            <a:r>
              <a:rPr lang="en-PH" sz="1050" dirty="0"/>
              <a:t>#include &lt;chrono&gt;</a:t>
            </a:r>
          </a:p>
          <a:p>
            <a:r>
              <a:rPr lang="en-PH" sz="1050" dirty="0"/>
              <a:t>#include &lt;algorithm&gt;</a:t>
            </a:r>
          </a:p>
          <a:p>
            <a:endParaRPr lang="en-PH" sz="1050" dirty="0"/>
          </a:p>
          <a:p>
            <a:r>
              <a:rPr lang="en-PH" sz="1050" dirty="0"/>
              <a:t>// constants</a:t>
            </a:r>
          </a:p>
          <a:p>
            <a:r>
              <a:rPr lang="en-PH" sz="1050" dirty="0"/>
              <a:t>#define NUM_FLOORS 9</a:t>
            </a:r>
          </a:p>
          <a:p>
            <a:r>
              <a:rPr lang="en-PH" sz="1050" dirty="0"/>
              <a:t>#define ELEVATOR_CAPACITY 5</a:t>
            </a:r>
          </a:p>
          <a:p>
            <a:endParaRPr lang="en-PH" sz="1050" dirty="0"/>
          </a:p>
          <a:p>
            <a:r>
              <a:rPr lang="en-PH" sz="1050" dirty="0"/>
              <a:t>// global variables</a:t>
            </a:r>
          </a:p>
          <a:p>
            <a:r>
              <a:rPr lang="en-PH" sz="1050" dirty="0"/>
              <a:t>std::mutex </a:t>
            </a:r>
            <a:r>
              <a:rPr lang="en-PH" sz="1050" dirty="0" err="1"/>
              <a:t>mtx</a:t>
            </a:r>
            <a:r>
              <a:rPr lang="en-PH" sz="1050" dirty="0"/>
              <a:t>;</a:t>
            </a:r>
          </a:p>
          <a:p>
            <a:r>
              <a:rPr lang="en-PH" sz="1050" dirty="0"/>
              <a:t>std::</a:t>
            </a:r>
            <a:r>
              <a:rPr lang="en-PH" sz="1050" dirty="0" err="1"/>
              <a:t>condition_variable</a:t>
            </a:r>
            <a:r>
              <a:rPr lang="en-PH" sz="1050" dirty="0"/>
              <a:t> cv;</a:t>
            </a:r>
          </a:p>
          <a:p>
            <a:r>
              <a:rPr lang="en-PH" sz="1050" dirty="0"/>
              <a:t>std::atomic&lt;int&gt; </a:t>
            </a:r>
            <a:r>
              <a:rPr lang="en-PH" sz="1050" dirty="0" err="1"/>
              <a:t>current_floor</a:t>
            </a:r>
            <a:r>
              <a:rPr lang="en-PH" sz="1050" dirty="0"/>
              <a:t>(0);</a:t>
            </a:r>
          </a:p>
          <a:p>
            <a:r>
              <a:rPr lang="en-PH" sz="1050" dirty="0"/>
              <a:t>std::atomic&lt;int&gt; </a:t>
            </a:r>
            <a:r>
              <a:rPr lang="en-PH" sz="1050" dirty="0" err="1"/>
              <a:t>passengers_inside</a:t>
            </a:r>
            <a:r>
              <a:rPr lang="en-PH" sz="1050" dirty="0"/>
              <a:t>(0);</a:t>
            </a:r>
          </a:p>
          <a:p>
            <a:r>
              <a:rPr lang="en-PH" sz="1050" dirty="0"/>
              <a:t>std::atomic&lt;int&gt; </a:t>
            </a:r>
            <a:r>
              <a:rPr lang="en-PH" sz="1050" dirty="0" err="1"/>
              <a:t>total_passengers</a:t>
            </a:r>
            <a:r>
              <a:rPr lang="en-PH" sz="1050" dirty="0"/>
              <a:t>(0);</a:t>
            </a:r>
          </a:p>
          <a:p>
            <a:endParaRPr lang="en-PH" sz="1050" dirty="0"/>
          </a:p>
          <a:p>
            <a:r>
              <a:rPr lang="en-PH" sz="1050" dirty="0"/>
              <a:t>// global vector to simulate the passenger queue</a:t>
            </a:r>
          </a:p>
          <a:p>
            <a:r>
              <a:rPr lang="en-PH" sz="1050" dirty="0"/>
              <a:t>std::vector&lt;std::tuple&lt;int, int, int&gt;&gt; passengers; //tuple</a:t>
            </a:r>
          </a:p>
          <a:p>
            <a:endParaRPr lang="en-PH" sz="1050" dirty="0"/>
          </a:p>
          <a:p>
            <a:r>
              <a:rPr lang="en-PH" sz="1050" dirty="0"/>
              <a:t>void ride(int </a:t>
            </a:r>
            <a:r>
              <a:rPr lang="en-PH" sz="1050" dirty="0" err="1"/>
              <a:t>passenger_id</a:t>
            </a:r>
            <a:r>
              <a:rPr lang="en-PH" sz="1050" dirty="0"/>
              <a:t>, int </a:t>
            </a:r>
            <a:r>
              <a:rPr lang="en-PH" sz="1050" dirty="0" err="1"/>
              <a:t>start_floor</a:t>
            </a:r>
            <a:r>
              <a:rPr lang="en-PH" sz="1050" dirty="0"/>
              <a:t>, int </a:t>
            </a:r>
            <a:r>
              <a:rPr lang="en-PH" sz="1050" dirty="0" err="1"/>
              <a:t>destination_floor</a:t>
            </a:r>
            <a:r>
              <a:rPr lang="en-PH" sz="1050" dirty="0"/>
              <a:t>) {</a:t>
            </a:r>
          </a:p>
          <a:p>
            <a:r>
              <a:rPr lang="en-PH" sz="1050" dirty="0"/>
              <a:t>    std::</a:t>
            </a:r>
            <a:r>
              <a:rPr lang="en-PH" sz="1050" dirty="0" err="1"/>
              <a:t>this_thread</a:t>
            </a:r>
            <a:r>
              <a:rPr lang="en-PH" sz="1050" dirty="0"/>
              <a:t>::</a:t>
            </a:r>
            <a:r>
              <a:rPr lang="en-PH" sz="1050" dirty="0" err="1"/>
              <a:t>sleep_for</a:t>
            </a:r>
            <a:r>
              <a:rPr lang="en-PH" sz="1050" dirty="0"/>
              <a:t>(std::chrono::milliseconds(1000));</a:t>
            </a:r>
          </a:p>
          <a:p>
            <a:r>
              <a:rPr lang="en-PH" sz="1050" dirty="0"/>
              <a:t>    std::</a:t>
            </a:r>
            <a:r>
              <a:rPr lang="en-PH" sz="1050" dirty="0" err="1"/>
              <a:t>lock_guard</a:t>
            </a:r>
            <a:r>
              <a:rPr lang="en-PH" sz="1050" dirty="0"/>
              <a:t>&lt;std::mutex&gt; lock(</a:t>
            </a:r>
            <a:r>
              <a:rPr lang="en-PH" sz="1050" dirty="0" err="1"/>
              <a:t>mtx</a:t>
            </a:r>
            <a:r>
              <a:rPr lang="en-PH" sz="1050" dirty="0"/>
              <a:t>);</a:t>
            </a:r>
          </a:p>
          <a:p>
            <a:r>
              <a:rPr lang="en-PH" sz="1050" dirty="0"/>
              <a:t>    </a:t>
            </a:r>
            <a:r>
              <a:rPr lang="en-PH" sz="1050" dirty="0" err="1"/>
              <a:t>passengers.push_back</a:t>
            </a:r>
            <a:r>
              <a:rPr lang="en-PH" sz="1050" dirty="0"/>
              <a:t>(std::</a:t>
            </a:r>
            <a:r>
              <a:rPr lang="en-PH" sz="1050" dirty="0" err="1"/>
              <a:t>make_tuple</a:t>
            </a:r>
            <a:r>
              <a:rPr lang="en-PH" sz="1050" dirty="0"/>
              <a:t>(</a:t>
            </a:r>
            <a:r>
              <a:rPr lang="en-PH" sz="1050" dirty="0" err="1"/>
              <a:t>passenger_id</a:t>
            </a:r>
            <a:r>
              <a:rPr lang="en-PH" sz="1050" dirty="0"/>
              <a:t>, </a:t>
            </a:r>
            <a:r>
              <a:rPr lang="en-PH" sz="1050" dirty="0" err="1"/>
              <a:t>start_floor</a:t>
            </a:r>
            <a:r>
              <a:rPr lang="en-PH" sz="1050" dirty="0"/>
              <a:t>, </a:t>
            </a:r>
            <a:r>
              <a:rPr lang="en-PH" sz="1050" dirty="0" err="1"/>
              <a:t>destination_floor</a:t>
            </a:r>
            <a:r>
              <a:rPr lang="en-PH" sz="1050" dirty="0"/>
              <a:t>));</a:t>
            </a:r>
          </a:p>
          <a:p>
            <a:r>
              <a:rPr lang="en-PH" sz="1050" dirty="0"/>
              <a:t>    </a:t>
            </a:r>
            <a:r>
              <a:rPr lang="en-PH" sz="1050" dirty="0" err="1"/>
              <a:t>cv.notify_all</a:t>
            </a:r>
            <a:r>
              <a:rPr lang="en-PH" sz="1050" dirty="0"/>
              <a:t>();</a:t>
            </a:r>
          </a:p>
          <a:p>
            <a:r>
              <a:rPr lang="en-PH" sz="1050" dirty="0"/>
              <a:t>}</a:t>
            </a:r>
          </a:p>
          <a:p>
            <a:endParaRPr lang="en-PH" sz="1050" dirty="0"/>
          </a:p>
          <a:p>
            <a:r>
              <a:rPr lang="en-PH" sz="1050" dirty="0"/>
              <a:t>void </a:t>
            </a:r>
            <a:r>
              <a:rPr lang="en-PH" sz="1050" dirty="0" err="1"/>
              <a:t>elevator_simulation</a:t>
            </a:r>
            <a:r>
              <a:rPr lang="en-PH" sz="1050" dirty="0"/>
              <a:t>() {</a:t>
            </a:r>
          </a:p>
          <a:p>
            <a:r>
              <a:rPr lang="en-PH" sz="1050" dirty="0"/>
              <a:t>    bool </a:t>
            </a:r>
            <a:r>
              <a:rPr lang="en-PH" sz="1050" dirty="0" err="1"/>
              <a:t>going_up</a:t>
            </a:r>
            <a:r>
              <a:rPr lang="en-PH" sz="1050" dirty="0"/>
              <a:t> = true;</a:t>
            </a:r>
          </a:p>
          <a:p>
            <a:endParaRPr lang="en-PH" sz="1050" dirty="0"/>
          </a:p>
          <a:p>
            <a:r>
              <a:rPr lang="en-PH" sz="1050" dirty="0"/>
              <a:t>    while (true) {</a:t>
            </a:r>
          </a:p>
          <a:p>
            <a:r>
              <a:rPr lang="en-PH" sz="1050" dirty="0"/>
              <a:t>        std::</a:t>
            </a:r>
            <a:r>
              <a:rPr lang="en-PH" sz="1050" dirty="0" err="1"/>
              <a:t>this_thread</a:t>
            </a:r>
            <a:r>
              <a:rPr lang="en-PH" sz="1050" dirty="0"/>
              <a:t>::</a:t>
            </a:r>
            <a:r>
              <a:rPr lang="en-PH" sz="1050" dirty="0" err="1"/>
              <a:t>sleep_for</a:t>
            </a:r>
            <a:r>
              <a:rPr lang="en-PH" sz="1050" dirty="0"/>
              <a:t>(std::chrono::milliseconds(1000));</a:t>
            </a:r>
          </a:p>
          <a:p>
            <a:r>
              <a:rPr lang="en-PH" sz="1050" dirty="0"/>
              <a:t>        std::</a:t>
            </a:r>
            <a:r>
              <a:rPr lang="en-PH" sz="1050" dirty="0" err="1"/>
              <a:t>lock_guard</a:t>
            </a:r>
            <a:r>
              <a:rPr lang="en-PH" sz="1050" dirty="0"/>
              <a:t>&lt;std::mutex&gt; lock(</a:t>
            </a:r>
            <a:r>
              <a:rPr lang="en-PH" sz="1050" dirty="0" err="1"/>
              <a:t>mtx</a:t>
            </a:r>
            <a:r>
              <a:rPr lang="en-PH" sz="1050" dirty="0"/>
              <a:t>);</a:t>
            </a:r>
          </a:p>
          <a:p>
            <a:endParaRPr lang="en-PH" sz="1050" dirty="0"/>
          </a:p>
        </p:txBody>
      </p:sp>
    </p:spTree>
    <p:extLst>
      <p:ext uri="{BB962C8B-B14F-4D97-AF65-F5344CB8AC3E}">
        <p14:creationId xmlns:p14="http://schemas.microsoft.com/office/powerpoint/2010/main" val="1504450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65AEB-853E-3718-3BD2-DB6FEFA01835}"/>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7AED70E-60CF-3BA4-45A6-86D7385E9DF3}"/>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
        <p:nvSpPr>
          <p:cNvPr id="8" name="TextBox 7">
            <a:extLst>
              <a:ext uri="{FF2B5EF4-FFF2-40B4-BE49-F238E27FC236}">
                <a16:creationId xmlns:a16="http://schemas.microsoft.com/office/drawing/2014/main" id="{D3B9283E-3F61-306B-7A54-8D4ADA415A86}"/>
              </a:ext>
            </a:extLst>
          </p:cNvPr>
          <p:cNvSpPr txBox="1"/>
          <p:nvPr/>
        </p:nvSpPr>
        <p:spPr>
          <a:xfrm>
            <a:off x="3053440" y="0"/>
            <a:ext cx="8697687" cy="6555641"/>
          </a:xfrm>
          <a:prstGeom prst="rect">
            <a:avLst/>
          </a:prstGeom>
          <a:noFill/>
        </p:spPr>
        <p:txBody>
          <a:bodyPr wrap="square" rtlCol="0">
            <a:spAutoFit/>
          </a:bodyPr>
          <a:lstStyle/>
          <a:p>
            <a:r>
              <a:rPr lang="en-PH" sz="1050" dirty="0"/>
              <a:t> if (</a:t>
            </a:r>
            <a:r>
              <a:rPr lang="en-PH" sz="1050" dirty="0" err="1"/>
              <a:t>going_up</a:t>
            </a:r>
            <a:r>
              <a:rPr lang="en-PH" sz="1050" dirty="0"/>
              <a:t>) {</a:t>
            </a:r>
          </a:p>
          <a:p>
            <a:r>
              <a:rPr lang="en-PH" sz="1050" dirty="0"/>
              <a:t>            if (</a:t>
            </a:r>
            <a:r>
              <a:rPr lang="en-PH" sz="1050" dirty="0" err="1"/>
              <a:t>current_floor</a:t>
            </a:r>
            <a:r>
              <a:rPr lang="en-PH" sz="1050" dirty="0"/>
              <a:t> &lt; NUM_FLOORS) {</a:t>
            </a:r>
          </a:p>
          <a:p>
            <a:r>
              <a:rPr lang="en-PH" sz="1050" dirty="0"/>
              <a:t>                std::</a:t>
            </a:r>
            <a:r>
              <a:rPr lang="en-PH" sz="1050" dirty="0" err="1"/>
              <a:t>cout</a:t>
            </a:r>
            <a:r>
              <a:rPr lang="en-PH" sz="1050" dirty="0"/>
              <a:t> &lt;&lt; "\</a:t>
            </a:r>
            <a:r>
              <a:rPr lang="en-PH" sz="1050" dirty="0" err="1"/>
              <a:t>nElevator</a:t>
            </a:r>
            <a:r>
              <a:rPr lang="en-PH" sz="1050" dirty="0"/>
              <a:t> is moving up to floor " &lt;&lt; </a:t>
            </a:r>
            <a:r>
              <a:rPr lang="en-PH" sz="1050" dirty="0" err="1"/>
              <a:t>current_floor</a:t>
            </a:r>
            <a:r>
              <a:rPr lang="en-PH" sz="1050" dirty="0"/>
              <a:t> + 1 &lt;&lt; "...\n";</a:t>
            </a:r>
          </a:p>
          <a:p>
            <a:r>
              <a:rPr lang="en-PH" sz="1050" dirty="0"/>
              <a:t>                </a:t>
            </a:r>
            <a:r>
              <a:rPr lang="en-PH" sz="1050" dirty="0" err="1"/>
              <a:t>current_floor</a:t>
            </a:r>
            <a:r>
              <a:rPr lang="en-PH" sz="1050" dirty="0"/>
              <a:t>++;</a:t>
            </a:r>
          </a:p>
          <a:p>
            <a:r>
              <a:rPr lang="en-PH" sz="1050" dirty="0"/>
              <a:t>            }</a:t>
            </a:r>
          </a:p>
          <a:p>
            <a:endParaRPr lang="en-PH" sz="1050" dirty="0"/>
          </a:p>
          <a:p>
            <a:r>
              <a:rPr lang="en-PH" sz="1050" dirty="0"/>
              <a:t>            // entering the elevator</a:t>
            </a:r>
          </a:p>
          <a:p>
            <a:r>
              <a:rPr lang="en-PH" sz="1050" dirty="0"/>
              <a:t>            for (auto&amp; p : passengers) {</a:t>
            </a:r>
          </a:p>
          <a:p>
            <a:r>
              <a:rPr lang="en-PH" sz="1050" dirty="0"/>
              <a:t>                if (std::get&lt;1&gt;(p) == </a:t>
            </a:r>
            <a:r>
              <a:rPr lang="en-PH" sz="1050" dirty="0" err="1"/>
              <a:t>current_floor</a:t>
            </a:r>
            <a:r>
              <a:rPr lang="en-PH" sz="1050" dirty="0"/>
              <a:t> &amp;&amp; std::get&lt;2&gt;(p) &gt; </a:t>
            </a:r>
            <a:r>
              <a:rPr lang="en-PH" sz="1050" dirty="0" err="1"/>
              <a:t>current_floor</a:t>
            </a:r>
            <a:r>
              <a:rPr lang="en-PH" sz="1050" dirty="0"/>
              <a:t> &amp;&amp; </a:t>
            </a:r>
            <a:r>
              <a:rPr lang="en-PH" sz="1050" dirty="0" err="1"/>
              <a:t>passengers_inside</a:t>
            </a:r>
            <a:r>
              <a:rPr lang="en-PH" sz="1050" dirty="0"/>
              <a:t> &lt; ELEVATOR_CAPACITY) {</a:t>
            </a:r>
          </a:p>
          <a:p>
            <a:r>
              <a:rPr lang="en-PH" sz="1050" dirty="0"/>
              <a:t>                    </a:t>
            </a:r>
            <a:r>
              <a:rPr lang="en-PH" sz="1050" dirty="0" err="1"/>
              <a:t>passengers_inside</a:t>
            </a:r>
            <a:r>
              <a:rPr lang="en-PH" sz="1050" dirty="0"/>
              <a:t>++;</a:t>
            </a:r>
          </a:p>
          <a:p>
            <a:r>
              <a:rPr lang="en-PH" sz="1050" dirty="0"/>
              <a:t>                    std::</a:t>
            </a:r>
            <a:r>
              <a:rPr lang="en-PH" sz="1050" dirty="0" err="1"/>
              <a:t>cout</a:t>
            </a:r>
            <a:r>
              <a:rPr lang="en-PH" sz="1050" dirty="0"/>
              <a:t> &lt;&lt; "  Passenger " &lt;&lt; std::get&lt;0&gt;(p) &lt;&lt; " has entered at floor " &lt;&lt; std::get&lt;1&gt;(p)</a:t>
            </a:r>
          </a:p>
          <a:p>
            <a:r>
              <a:rPr lang="en-PH" sz="1050" dirty="0"/>
              <a:t>                              &lt;&lt; " (destination: floor " &lt;&lt; std::get&lt;2&gt;(p) &lt;&lt; ").\n";</a:t>
            </a:r>
          </a:p>
          <a:p>
            <a:r>
              <a:rPr lang="en-PH" sz="1050" dirty="0"/>
              <a:t>                }</a:t>
            </a:r>
          </a:p>
          <a:p>
            <a:r>
              <a:rPr lang="en-PH" sz="1050" dirty="0"/>
              <a:t>            }</a:t>
            </a:r>
          </a:p>
          <a:p>
            <a:endParaRPr lang="en-PH" sz="1050" dirty="0"/>
          </a:p>
          <a:p>
            <a:r>
              <a:rPr lang="en-PH" sz="1050" dirty="0"/>
              <a:t>            // exiting at the current floor</a:t>
            </a:r>
          </a:p>
          <a:p>
            <a:r>
              <a:rPr lang="en-PH" sz="1050" dirty="0"/>
              <a:t>            std::vector&lt;std::tuple&lt;int, int, int&gt;&gt; </a:t>
            </a:r>
            <a:r>
              <a:rPr lang="en-PH" sz="1050" dirty="0" err="1"/>
              <a:t>remaining_passengers</a:t>
            </a:r>
            <a:r>
              <a:rPr lang="en-PH" sz="1050" dirty="0"/>
              <a:t>;</a:t>
            </a:r>
          </a:p>
          <a:p>
            <a:r>
              <a:rPr lang="en-PH" sz="1050" dirty="0"/>
              <a:t>            for (auto&amp; p : passengers) {</a:t>
            </a:r>
          </a:p>
          <a:p>
            <a:r>
              <a:rPr lang="en-PH" sz="1050" dirty="0"/>
              <a:t>                if (std::get&lt;2&gt;(p) == </a:t>
            </a:r>
            <a:r>
              <a:rPr lang="en-PH" sz="1050" dirty="0" err="1"/>
              <a:t>current_floor</a:t>
            </a:r>
            <a:r>
              <a:rPr lang="en-PH" sz="1050" dirty="0"/>
              <a:t>) {</a:t>
            </a:r>
          </a:p>
          <a:p>
            <a:r>
              <a:rPr lang="en-PH" sz="1050" dirty="0"/>
              <a:t>                    std::</a:t>
            </a:r>
            <a:r>
              <a:rPr lang="en-PH" sz="1050" dirty="0" err="1"/>
              <a:t>cout</a:t>
            </a:r>
            <a:r>
              <a:rPr lang="en-PH" sz="1050" dirty="0"/>
              <a:t> &lt;&lt; "  Passenger " &lt;&lt; std::get&lt;0&gt;(p) &lt;&lt; " has exited at floor " &lt;&lt; </a:t>
            </a:r>
            <a:r>
              <a:rPr lang="en-PH" sz="1050" dirty="0" err="1"/>
              <a:t>current_floor</a:t>
            </a:r>
            <a:r>
              <a:rPr lang="en-PH" sz="1050" dirty="0"/>
              <a:t> &lt;&lt; ".\n";</a:t>
            </a:r>
          </a:p>
          <a:p>
            <a:r>
              <a:rPr lang="en-PH" sz="1050" dirty="0"/>
              <a:t>                    </a:t>
            </a:r>
            <a:r>
              <a:rPr lang="en-PH" sz="1050" dirty="0" err="1"/>
              <a:t>passengers_inside</a:t>
            </a:r>
            <a:r>
              <a:rPr lang="en-PH" sz="1050" dirty="0"/>
              <a:t>--;</a:t>
            </a:r>
          </a:p>
          <a:p>
            <a:r>
              <a:rPr lang="en-PH" sz="1050" dirty="0"/>
              <a:t>                } else {</a:t>
            </a:r>
          </a:p>
          <a:p>
            <a:r>
              <a:rPr lang="en-PH" sz="1050" dirty="0"/>
              <a:t>                    </a:t>
            </a:r>
            <a:r>
              <a:rPr lang="en-PH" sz="1050" dirty="0" err="1"/>
              <a:t>remaining_passengers.push_back</a:t>
            </a:r>
            <a:r>
              <a:rPr lang="en-PH" sz="1050" dirty="0"/>
              <a:t>(p);</a:t>
            </a:r>
          </a:p>
          <a:p>
            <a:r>
              <a:rPr lang="en-PH" sz="1050" dirty="0"/>
              <a:t>                }</a:t>
            </a:r>
          </a:p>
          <a:p>
            <a:r>
              <a:rPr lang="en-PH" sz="1050" dirty="0"/>
              <a:t>            }</a:t>
            </a:r>
          </a:p>
          <a:p>
            <a:r>
              <a:rPr lang="en-PH" sz="1050" dirty="0"/>
              <a:t>            passengers = </a:t>
            </a:r>
            <a:r>
              <a:rPr lang="en-PH" sz="1050" dirty="0" err="1"/>
              <a:t>remaining_passengers</a:t>
            </a:r>
            <a:r>
              <a:rPr lang="en-PH" sz="1050" dirty="0"/>
              <a:t>;</a:t>
            </a:r>
          </a:p>
          <a:p>
            <a:endParaRPr lang="en-PH" sz="1050" dirty="0"/>
          </a:p>
          <a:p>
            <a:r>
              <a:rPr lang="en-PH" sz="1050" dirty="0"/>
              <a:t>            // reaching the top floor</a:t>
            </a:r>
          </a:p>
          <a:p>
            <a:r>
              <a:rPr lang="en-PH" sz="1050" dirty="0"/>
              <a:t>            if (</a:t>
            </a:r>
            <a:r>
              <a:rPr lang="en-PH" sz="1050" dirty="0" err="1"/>
              <a:t>current_floor</a:t>
            </a:r>
            <a:r>
              <a:rPr lang="en-PH" sz="1050" dirty="0"/>
              <a:t> == NUM_FLOORS) {</a:t>
            </a:r>
          </a:p>
          <a:p>
            <a:r>
              <a:rPr lang="en-PH" sz="1050" dirty="0"/>
              <a:t>                std::</a:t>
            </a:r>
            <a:r>
              <a:rPr lang="en-PH" sz="1050" dirty="0" err="1"/>
              <a:t>cout</a:t>
            </a:r>
            <a:r>
              <a:rPr lang="en-PH" sz="1050" dirty="0"/>
              <a:t> &lt;&lt; "\n========================================\n";</a:t>
            </a:r>
          </a:p>
          <a:p>
            <a:r>
              <a:rPr lang="en-PH" sz="1050" dirty="0"/>
              <a:t>                std::</a:t>
            </a:r>
            <a:r>
              <a:rPr lang="en-PH" sz="1050" dirty="0" err="1"/>
              <a:t>cout</a:t>
            </a:r>
            <a:r>
              <a:rPr lang="en-PH" sz="1050" dirty="0"/>
              <a:t> &lt;&lt; "Elevator has reached top floor " &lt;&lt; </a:t>
            </a:r>
            <a:r>
              <a:rPr lang="en-PH" sz="1050" dirty="0" err="1"/>
              <a:t>current_floor</a:t>
            </a:r>
            <a:r>
              <a:rPr lang="en-PH" sz="1050" dirty="0"/>
              <a:t> &lt;&lt; ".\n";</a:t>
            </a:r>
          </a:p>
          <a:p>
            <a:r>
              <a:rPr lang="en-PH" sz="1050" dirty="0"/>
              <a:t>                std::</a:t>
            </a:r>
            <a:r>
              <a:rPr lang="en-PH" sz="1050" dirty="0" err="1"/>
              <a:t>cout</a:t>
            </a:r>
            <a:r>
              <a:rPr lang="en-PH" sz="1050" dirty="0"/>
              <a:t> &lt;&lt; "========================================\n";</a:t>
            </a:r>
          </a:p>
          <a:p>
            <a:r>
              <a:rPr lang="en-PH" sz="1050" dirty="0"/>
              <a:t>                </a:t>
            </a:r>
            <a:r>
              <a:rPr lang="en-PH" sz="1050" dirty="0" err="1"/>
              <a:t>going_up</a:t>
            </a:r>
            <a:r>
              <a:rPr lang="en-PH" sz="1050" dirty="0"/>
              <a:t> = false;</a:t>
            </a:r>
          </a:p>
          <a:p>
            <a:r>
              <a:rPr lang="en-PH" sz="1050" dirty="0"/>
              <a:t>            }</a:t>
            </a:r>
          </a:p>
          <a:p>
            <a:r>
              <a:rPr lang="en-PH" sz="1050" dirty="0"/>
              <a:t>        } else {</a:t>
            </a:r>
          </a:p>
          <a:p>
            <a:r>
              <a:rPr lang="en-PH" sz="1050" dirty="0"/>
              <a:t>            if (</a:t>
            </a:r>
            <a:r>
              <a:rPr lang="en-PH" sz="1050" dirty="0" err="1"/>
              <a:t>current_floor</a:t>
            </a:r>
            <a:r>
              <a:rPr lang="en-PH" sz="1050" dirty="0"/>
              <a:t> &gt; 0) {</a:t>
            </a:r>
          </a:p>
          <a:p>
            <a:r>
              <a:rPr lang="en-PH" sz="1050" dirty="0"/>
              <a:t>                std::</a:t>
            </a:r>
            <a:r>
              <a:rPr lang="en-PH" sz="1050" dirty="0" err="1"/>
              <a:t>cout</a:t>
            </a:r>
            <a:r>
              <a:rPr lang="en-PH" sz="1050" dirty="0"/>
              <a:t> &lt;&lt; "\</a:t>
            </a:r>
            <a:r>
              <a:rPr lang="en-PH" sz="1050" dirty="0" err="1"/>
              <a:t>nElevator</a:t>
            </a:r>
            <a:r>
              <a:rPr lang="en-PH" sz="1050" dirty="0"/>
              <a:t> is moving down to floor " &lt;&lt; </a:t>
            </a:r>
            <a:r>
              <a:rPr lang="en-PH" sz="1050" dirty="0" err="1"/>
              <a:t>current_floor</a:t>
            </a:r>
            <a:r>
              <a:rPr lang="en-PH" sz="1050" dirty="0"/>
              <a:t> - 1 &lt;&lt; "...\n";</a:t>
            </a:r>
          </a:p>
          <a:p>
            <a:r>
              <a:rPr lang="en-PH" sz="1050" dirty="0"/>
              <a:t>                </a:t>
            </a:r>
            <a:r>
              <a:rPr lang="en-PH" sz="1050" dirty="0" err="1"/>
              <a:t>current_floor</a:t>
            </a:r>
            <a:r>
              <a:rPr lang="en-PH" sz="1050" dirty="0"/>
              <a:t>--;</a:t>
            </a:r>
          </a:p>
          <a:p>
            <a:r>
              <a:rPr lang="en-PH" sz="1050" dirty="0"/>
              <a:t>            }</a:t>
            </a:r>
          </a:p>
          <a:p>
            <a:endParaRPr lang="en-PH" sz="1050" dirty="0"/>
          </a:p>
        </p:txBody>
      </p:sp>
    </p:spTree>
    <p:extLst>
      <p:ext uri="{BB962C8B-B14F-4D97-AF65-F5344CB8AC3E}">
        <p14:creationId xmlns:p14="http://schemas.microsoft.com/office/powerpoint/2010/main" val="2602385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07D2B-1C7E-ECBE-B0CE-870C6ACBB399}"/>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0F1B1B5A-B419-6A8C-32E9-2EE762841A91}"/>
              </a:ext>
            </a:extLst>
          </p:cNvPr>
          <p:cNvSpPr>
            <a:spLocks noGrp="1"/>
          </p:cNvSpPr>
          <p:nvPr>
            <p:ph type="sldNum" sz="quarter" idx="12"/>
          </p:nvPr>
        </p:nvSpPr>
        <p:spPr/>
        <p:txBody>
          <a:bodyPr/>
          <a:lstStyle/>
          <a:p>
            <a:fld id="{B5CEABB6-07DC-46E8-9B57-56EC44A396E5}" type="slidenum">
              <a:rPr lang="en-US" smtClean="0"/>
              <a:pPr/>
              <a:t>36</a:t>
            </a:fld>
            <a:endParaRPr lang="en-US" dirty="0"/>
          </a:p>
        </p:txBody>
      </p:sp>
      <p:sp>
        <p:nvSpPr>
          <p:cNvPr id="8" name="TextBox 7">
            <a:extLst>
              <a:ext uri="{FF2B5EF4-FFF2-40B4-BE49-F238E27FC236}">
                <a16:creationId xmlns:a16="http://schemas.microsoft.com/office/drawing/2014/main" id="{6DB401F1-6F39-8FC1-7B75-005F1EB27CA8}"/>
              </a:ext>
            </a:extLst>
          </p:cNvPr>
          <p:cNvSpPr txBox="1"/>
          <p:nvPr/>
        </p:nvSpPr>
        <p:spPr>
          <a:xfrm>
            <a:off x="3240053" y="1524632"/>
            <a:ext cx="8697687" cy="3808735"/>
          </a:xfrm>
          <a:prstGeom prst="rect">
            <a:avLst/>
          </a:prstGeom>
          <a:noFill/>
        </p:spPr>
        <p:txBody>
          <a:bodyPr wrap="square" rtlCol="0">
            <a:spAutoFit/>
          </a:bodyPr>
          <a:lstStyle/>
          <a:p>
            <a:r>
              <a:rPr lang="en-PH" sz="1050" dirty="0"/>
              <a:t>// exiting the elevator on the way down</a:t>
            </a:r>
          </a:p>
          <a:p>
            <a:r>
              <a:rPr lang="en-PH" sz="1050" dirty="0"/>
              <a:t>            std::vector&lt;std::tuple&lt;int, int, int&gt;&gt; </a:t>
            </a:r>
            <a:r>
              <a:rPr lang="en-PH" sz="1050" dirty="0" err="1"/>
              <a:t>remaining_passengers</a:t>
            </a:r>
            <a:r>
              <a:rPr lang="en-PH" sz="1050" dirty="0"/>
              <a:t>;</a:t>
            </a:r>
          </a:p>
          <a:p>
            <a:r>
              <a:rPr lang="en-PH" sz="1050" dirty="0"/>
              <a:t>            for (auto&amp; p : passengers) {</a:t>
            </a:r>
          </a:p>
          <a:p>
            <a:r>
              <a:rPr lang="en-PH" sz="1050" dirty="0"/>
              <a:t>                if (std::get&lt;2&gt;(p) == </a:t>
            </a:r>
            <a:r>
              <a:rPr lang="en-PH" sz="1050" dirty="0" err="1"/>
              <a:t>current_floor</a:t>
            </a:r>
            <a:r>
              <a:rPr lang="en-PH" sz="1050" dirty="0"/>
              <a:t>) {</a:t>
            </a:r>
          </a:p>
          <a:p>
            <a:r>
              <a:rPr lang="en-PH" sz="1050" dirty="0"/>
              <a:t>                    std::</a:t>
            </a:r>
            <a:r>
              <a:rPr lang="en-PH" sz="1050" dirty="0" err="1"/>
              <a:t>cout</a:t>
            </a:r>
            <a:r>
              <a:rPr lang="en-PH" sz="1050" dirty="0"/>
              <a:t> &lt;&lt; "  Passenger " &lt;&lt; std::get&lt;0&gt;(p) &lt;&lt; " has exited at floor " &lt;&lt; </a:t>
            </a:r>
            <a:r>
              <a:rPr lang="en-PH" sz="1050" dirty="0" err="1"/>
              <a:t>current_floor</a:t>
            </a:r>
            <a:r>
              <a:rPr lang="en-PH" sz="1050" dirty="0"/>
              <a:t> &lt;&lt; ".\n";</a:t>
            </a:r>
          </a:p>
          <a:p>
            <a:r>
              <a:rPr lang="en-PH" sz="1050" dirty="0"/>
              <a:t>                    </a:t>
            </a:r>
            <a:r>
              <a:rPr lang="en-PH" sz="1050" dirty="0" err="1"/>
              <a:t>passengers_inside</a:t>
            </a:r>
            <a:r>
              <a:rPr lang="en-PH" sz="1050" dirty="0"/>
              <a:t>--;</a:t>
            </a:r>
          </a:p>
          <a:p>
            <a:r>
              <a:rPr lang="en-PH" sz="1050" dirty="0"/>
              <a:t>                } else {</a:t>
            </a:r>
          </a:p>
          <a:p>
            <a:r>
              <a:rPr lang="en-PH" sz="1050" dirty="0"/>
              <a:t>                    </a:t>
            </a:r>
            <a:r>
              <a:rPr lang="en-PH" sz="1050" dirty="0" err="1"/>
              <a:t>remaining_passengers.push_back</a:t>
            </a:r>
            <a:r>
              <a:rPr lang="en-PH" sz="1050" dirty="0"/>
              <a:t>(p);</a:t>
            </a:r>
          </a:p>
          <a:p>
            <a:r>
              <a:rPr lang="en-PH" sz="1050" dirty="0"/>
              <a:t>                }</a:t>
            </a:r>
          </a:p>
          <a:p>
            <a:r>
              <a:rPr lang="en-PH" sz="1050" dirty="0"/>
              <a:t>            }</a:t>
            </a:r>
          </a:p>
          <a:p>
            <a:r>
              <a:rPr lang="en-PH" sz="1050" dirty="0"/>
              <a:t>            passengers = </a:t>
            </a:r>
            <a:r>
              <a:rPr lang="en-PH" sz="1050" dirty="0" err="1"/>
              <a:t>remaining_passengers</a:t>
            </a:r>
            <a:r>
              <a:rPr lang="en-PH" sz="1050" dirty="0"/>
              <a:t>;</a:t>
            </a:r>
          </a:p>
          <a:p>
            <a:endParaRPr lang="en-PH" sz="1050" dirty="0"/>
          </a:p>
          <a:p>
            <a:r>
              <a:rPr lang="en-PH" sz="1050" dirty="0"/>
              <a:t>            // elevator is empty and returns to the first floor</a:t>
            </a:r>
          </a:p>
          <a:p>
            <a:r>
              <a:rPr lang="en-PH" sz="1050" dirty="0"/>
              <a:t>            if (</a:t>
            </a:r>
            <a:r>
              <a:rPr lang="en-PH" sz="1050" dirty="0" err="1"/>
              <a:t>current_floor</a:t>
            </a:r>
            <a:r>
              <a:rPr lang="en-PH" sz="1050" dirty="0"/>
              <a:t> == 0 &amp;&amp; </a:t>
            </a:r>
            <a:r>
              <a:rPr lang="en-PH" sz="1050" dirty="0" err="1"/>
              <a:t>passengers.empty</a:t>
            </a:r>
            <a:r>
              <a:rPr lang="en-PH" sz="1050" dirty="0"/>
              <a:t>()) {</a:t>
            </a:r>
          </a:p>
          <a:p>
            <a:r>
              <a:rPr lang="en-PH" sz="1050" dirty="0"/>
              <a:t>                std::</a:t>
            </a:r>
            <a:r>
              <a:rPr lang="en-PH" sz="1050" dirty="0" err="1"/>
              <a:t>cout</a:t>
            </a:r>
            <a:r>
              <a:rPr lang="en-PH" sz="1050" dirty="0"/>
              <a:t> &lt;&lt; "\n===========================\n";</a:t>
            </a:r>
          </a:p>
          <a:p>
            <a:r>
              <a:rPr lang="en-PH" sz="1050" dirty="0"/>
              <a:t>                std::</a:t>
            </a:r>
            <a:r>
              <a:rPr lang="en-PH" sz="1050" dirty="0" err="1"/>
              <a:t>cout</a:t>
            </a:r>
            <a:r>
              <a:rPr lang="en-PH" sz="1050" dirty="0"/>
              <a:t> &lt;&lt; "Elevator is empty and back at floor 1.\n";</a:t>
            </a:r>
          </a:p>
          <a:p>
            <a:r>
              <a:rPr lang="en-PH" sz="1050" dirty="0"/>
              <a:t>                std::</a:t>
            </a:r>
            <a:r>
              <a:rPr lang="en-PH" sz="1050" dirty="0" err="1"/>
              <a:t>cout</a:t>
            </a:r>
            <a:r>
              <a:rPr lang="en-PH" sz="1050" dirty="0"/>
              <a:t> &lt;&lt; "\n===========================\n";</a:t>
            </a:r>
          </a:p>
          <a:p>
            <a:r>
              <a:rPr lang="en-PH" sz="1050" dirty="0"/>
              <a:t>                break;</a:t>
            </a:r>
          </a:p>
          <a:p>
            <a:r>
              <a:rPr lang="en-PH" sz="1050" dirty="0"/>
              <a:t>            }</a:t>
            </a:r>
          </a:p>
          <a:p>
            <a:r>
              <a:rPr lang="en-PH" sz="1050" dirty="0"/>
              <a:t>        }</a:t>
            </a:r>
          </a:p>
          <a:p>
            <a:r>
              <a:rPr lang="en-PH" sz="1050" dirty="0"/>
              <a:t>    }</a:t>
            </a:r>
          </a:p>
          <a:p>
            <a:r>
              <a:rPr lang="en-PH" sz="1050" dirty="0"/>
              <a:t>}</a:t>
            </a:r>
          </a:p>
          <a:p>
            <a:endParaRPr lang="en-PH" sz="1050" dirty="0"/>
          </a:p>
        </p:txBody>
      </p:sp>
    </p:spTree>
    <p:extLst>
      <p:ext uri="{BB962C8B-B14F-4D97-AF65-F5344CB8AC3E}">
        <p14:creationId xmlns:p14="http://schemas.microsoft.com/office/powerpoint/2010/main" val="101843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498E0-1FA3-FE26-C4F5-F6F0C559AAA9}"/>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5C5C0741-753F-2250-2CE8-0F99CB5CFE96}"/>
              </a:ext>
            </a:extLst>
          </p:cNvPr>
          <p:cNvSpPr>
            <a:spLocks noGrp="1"/>
          </p:cNvSpPr>
          <p:nvPr>
            <p:ph type="sldNum" sz="quarter" idx="12"/>
          </p:nvPr>
        </p:nvSpPr>
        <p:spPr/>
        <p:txBody>
          <a:bodyPr/>
          <a:lstStyle/>
          <a:p>
            <a:fld id="{B5CEABB6-07DC-46E8-9B57-56EC44A396E5}" type="slidenum">
              <a:rPr lang="en-US" smtClean="0"/>
              <a:pPr/>
              <a:t>37</a:t>
            </a:fld>
            <a:endParaRPr lang="en-US" dirty="0"/>
          </a:p>
        </p:txBody>
      </p:sp>
      <p:sp>
        <p:nvSpPr>
          <p:cNvPr id="8" name="TextBox 7">
            <a:extLst>
              <a:ext uri="{FF2B5EF4-FFF2-40B4-BE49-F238E27FC236}">
                <a16:creationId xmlns:a16="http://schemas.microsoft.com/office/drawing/2014/main" id="{9B5E7239-043F-CC09-A91C-D721B00A8F64}"/>
              </a:ext>
            </a:extLst>
          </p:cNvPr>
          <p:cNvSpPr txBox="1"/>
          <p:nvPr/>
        </p:nvSpPr>
        <p:spPr>
          <a:xfrm>
            <a:off x="3156077" y="716719"/>
            <a:ext cx="8697687" cy="5424562"/>
          </a:xfrm>
          <a:prstGeom prst="rect">
            <a:avLst/>
          </a:prstGeom>
          <a:noFill/>
        </p:spPr>
        <p:txBody>
          <a:bodyPr wrap="square" rtlCol="0">
            <a:spAutoFit/>
          </a:bodyPr>
          <a:lstStyle/>
          <a:p>
            <a:r>
              <a:rPr lang="en-PH" sz="1050" dirty="0"/>
              <a:t>int main() {</a:t>
            </a:r>
          </a:p>
          <a:p>
            <a:r>
              <a:rPr lang="en-PH" sz="1050" dirty="0"/>
              <a:t>    std::vector&lt;std::thread&gt; threads;</a:t>
            </a:r>
          </a:p>
          <a:p>
            <a:r>
              <a:rPr lang="en-PH" sz="1050" dirty="0"/>
              <a:t>    int </a:t>
            </a:r>
            <a:r>
              <a:rPr lang="en-PH" sz="1050" dirty="0" err="1"/>
              <a:t>num_passengers</a:t>
            </a:r>
            <a:r>
              <a:rPr lang="en-PH" sz="1050" dirty="0"/>
              <a:t>;</a:t>
            </a:r>
          </a:p>
          <a:p>
            <a:endParaRPr lang="en-PH" sz="1050" dirty="0"/>
          </a:p>
          <a:p>
            <a:r>
              <a:rPr lang="en-PH" sz="1050" dirty="0"/>
              <a:t>    std::</a:t>
            </a:r>
            <a:r>
              <a:rPr lang="en-PH" sz="1050" dirty="0" err="1"/>
              <a:t>cout</a:t>
            </a:r>
            <a:r>
              <a:rPr lang="en-PH" sz="1050" dirty="0"/>
              <a:t> &lt;&lt; "\n===========================\n";</a:t>
            </a:r>
          </a:p>
          <a:p>
            <a:r>
              <a:rPr lang="en-PH" sz="1050" dirty="0"/>
              <a:t>    std::</a:t>
            </a:r>
            <a:r>
              <a:rPr lang="en-PH" sz="1050" dirty="0" err="1"/>
              <a:t>cout</a:t>
            </a:r>
            <a:r>
              <a:rPr lang="en-PH" sz="1050" dirty="0"/>
              <a:t> &lt;&lt; "FEU Tech Elevator Simulation\n";</a:t>
            </a:r>
          </a:p>
          <a:p>
            <a:r>
              <a:rPr lang="en-PH" sz="1050" dirty="0"/>
              <a:t>    std::</a:t>
            </a:r>
            <a:r>
              <a:rPr lang="en-PH" sz="1050" dirty="0" err="1"/>
              <a:t>cout</a:t>
            </a:r>
            <a:r>
              <a:rPr lang="en-PH" sz="1050" dirty="0"/>
              <a:t> &lt;&lt; "===========================\n";</a:t>
            </a:r>
          </a:p>
          <a:p>
            <a:r>
              <a:rPr lang="en-PH" sz="1050" dirty="0"/>
              <a:t>    std::</a:t>
            </a:r>
            <a:r>
              <a:rPr lang="en-PH" sz="1050" dirty="0" err="1"/>
              <a:t>cout</a:t>
            </a:r>
            <a:r>
              <a:rPr lang="en-PH" sz="1050" dirty="0"/>
              <a:t> &lt;&lt; "Number of passengers: ";</a:t>
            </a:r>
          </a:p>
          <a:p>
            <a:r>
              <a:rPr lang="en-PH" sz="1050" dirty="0"/>
              <a:t>    std::</a:t>
            </a:r>
            <a:r>
              <a:rPr lang="en-PH" sz="1050" dirty="0" err="1"/>
              <a:t>cin</a:t>
            </a:r>
            <a:r>
              <a:rPr lang="en-PH" sz="1050" dirty="0"/>
              <a:t> &gt;&gt; </a:t>
            </a:r>
            <a:r>
              <a:rPr lang="en-PH" sz="1050" dirty="0" err="1"/>
              <a:t>num_passengers</a:t>
            </a:r>
            <a:r>
              <a:rPr lang="en-PH" sz="1050" dirty="0"/>
              <a:t>;</a:t>
            </a:r>
          </a:p>
          <a:p>
            <a:endParaRPr lang="en-PH" sz="1050" dirty="0"/>
          </a:p>
          <a:p>
            <a:r>
              <a:rPr lang="en-PH" sz="1050" dirty="0"/>
              <a:t>    std::</a:t>
            </a:r>
            <a:r>
              <a:rPr lang="en-PH" sz="1050" dirty="0" err="1"/>
              <a:t>cout</a:t>
            </a:r>
            <a:r>
              <a:rPr lang="en-PH" sz="1050" dirty="0"/>
              <a:t> &lt;&lt; "\n========================================\n";</a:t>
            </a:r>
          </a:p>
          <a:p>
            <a:r>
              <a:rPr lang="en-PH" sz="1050" dirty="0"/>
              <a:t>    std::</a:t>
            </a:r>
            <a:r>
              <a:rPr lang="en-PH" sz="1050" dirty="0" err="1"/>
              <a:t>cout</a:t>
            </a:r>
            <a:r>
              <a:rPr lang="en-PH" sz="1050" dirty="0"/>
              <a:t> &lt;&lt; "Start and destination floors for each passenger:\n";</a:t>
            </a:r>
          </a:p>
          <a:p>
            <a:r>
              <a:rPr lang="en-PH" sz="1050" dirty="0"/>
              <a:t>    std::</a:t>
            </a:r>
            <a:r>
              <a:rPr lang="en-PH" sz="1050" dirty="0" err="1"/>
              <a:t>cout</a:t>
            </a:r>
            <a:r>
              <a:rPr lang="en-PH" sz="1050" dirty="0"/>
              <a:t> &lt;&lt; "========================================\n";</a:t>
            </a:r>
          </a:p>
          <a:p>
            <a:endParaRPr lang="en-PH" sz="1050" dirty="0"/>
          </a:p>
          <a:p>
            <a:r>
              <a:rPr lang="en-PH" sz="1050" dirty="0"/>
              <a:t>    for (int </a:t>
            </a:r>
            <a:r>
              <a:rPr lang="en-PH" sz="1050" dirty="0" err="1"/>
              <a:t>i</a:t>
            </a:r>
            <a:r>
              <a:rPr lang="en-PH" sz="1050" dirty="0"/>
              <a:t> = 0; </a:t>
            </a:r>
            <a:r>
              <a:rPr lang="en-PH" sz="1050" dirty="0" err="1"/>
              <a:t>i</a:t>
            </a:r>
            <a:r>
              <a:rPr lang="en-PH" sz="1050" dirty="0"/>
              <a:t> &lt; </a:t>
            </a:r>
            <a:r>
              <a:rPr lang="en-PH" sz="1050" dirty="0" err="1"/>
              <a:t>num_passengers</a:t>
            </a:r>
            <a:r>
              <a:rPr lang="en-PH" sz="1050" dirty="0"/>
              <a:t>; ++</a:t>
            </a:r>
            <a:r>
              <a:rPr lang="en-PH" sz="1050" dirty="0" err="1"/>
              <a:t>i</a:t>
            </a:r>
            <a:r>
              <a:rPr lang="en-PH" sz="1050" dirty="0"/>
              <a:t>) {</a:t>
            </a:r>
          </a:p>
          <a:p>
            <a:r>
              <a:rPr lang="en-PH" sz="1050" dirty="0"/>
              <a:t>        int </a:t>
            </a:r>
            <a:r>
              <a:rPr lang="en-PH" sz="1050" dirty="0" err="1"/>
              <a:t>start_floor</a:t>
            </a:r>
            <a:r>
              <a:rPr lang="en-PH" sz="1050" dirty="0"/>
              <a:t>, </a:t>
            </a:r>
            <a:r>
              <a:rPr lang="en-PH" sz="1050" dirty="0" err="1"/>
              <a:t>destination_floor</a:t>
            </a:r>
            <a:r>
              <a:rPr lang="en-PH" sz="1050" dirty="0"/>
              <a:t>;</a:t>
            </a:r>
          </a:p>
          <a:p>
            <a:r>
              <a:rPr lang="en-PH" sz="1050" dirty="0"/>
              <a:t>        std::</a:t>
            </a:r>
            <a:r>
              <a:rPr lang="en-PH" sz="1050" dirty="0" err="1"/>
              <a:t>cout</a:t>
            </a:r>
            <a:r>
              <a:rPr lang="en-PH" sz="1050" dirty="0"/>
              <a:t> &lt;&lt; "Passenger " &lt;&lt; </a:t>
            </a:r>
            <a:r>
              <a:rPr lang="en-PH" sz="1050" dirty="0" err="1"/>
              <a:t>i</a:t>
            </a:r>
            <a:r>
              <a:rPr lang="en-PH" sz="1050" dirty="0"/>
              <a:t> + 1 &lt;&lt; ":\n";</a:t>
            </a:r>
          </a:p>
          <a:p>
            <a:r>
              <a:rPr lang="en-PH" sz="1050" dirty="0"/>
              <a:t>        std::</a:t>
            </a:r>
            <a:r>
              <a:rPr lang="en-PH" sz="1050" dirty="0" err="1"/>
              <a:t>cout</a:t>
            </a:r>
            <a:r>
              <a:rPr lang="en-PH" sz="1050" dirty="0"/>
              <a:t> &lt;&lt; "  Start floor: ";</a:t>
            </a:r>
          </a:p>
          <a:p>
            <a:r>
              <a:rPr lang="en-PH" sz="1050" dirty="0"/>
              <a:t>        std::</a:t>
            </a:r>
            <a:r>
              <a:rPr lang="en-PH" sz="1050" dirty="0" err="1"/>
              <a:t>cin</a:t>
            </a:r>
            <a:r>
              <a:rPr lang="en-PH" sz="1050" dirty="0"/>
              <a:t> &gt;&gt; </a:t>
            </a:r>
            <a:r>
              <a:rPr lang="en-PH" sz="1050" dirty="0" err="1"/>
              <a:t>start_floor</a:t>
            </a:r>
            <a:r>
              <a:rPr lang="en-PH" sz="1050" dirty="0"/>
              <a:t>;</a:t>
            </a:r>
          </a:p>
          <a:p>
            <a:r>
              <a:rPr lang="en-PH" sz="1050" dirty="0"/>
              <a:t>        std::</a:t>
            </a:r>
            <a:r>
              <a:rPr lang="en-PH" sz="1050" dirty="0" err="1"/>
              <a:t>cout</a:t>
            </a:r>
            <a:r>
              <a:rPr lang="en-PH" sz="1050" dirty="0"/>
              <a:t> &lt;&lt; "  Destination floor: ";</a:t>
            </a:r>
          </a:p>
          <a:p>
            <a:r>
              <a:rPr lang="en-PH" sz="1050" dirty="0"/>
              <a:t>        std::</a:t>
            </a:r>
            <a:r>
              <a:rPr lang="en-PH" sz="1050" dirty="0" err="1"/>
              <a:t>cin</a:t>
            </a:r>
            <a:r>
              <a:rPr lang="en-PH" sz="1050" dirty="0"/>
              <a:t> &gt;&gt; </a:t>
            </a:r>
            <a:r>
              <a:rPr lang="en-PH" sz="1050" dirty="0" err="1"/>
              <a:t>destination_floor</a:t>
            </a:r>
            <a:r>
              <a:rPr lang="en-PH" sz="1050" dirty="0"/>
              <a:t>;</a:t>
            </a:r>
          </a:p>
          <a:p>
            <a:r>
              <a:rPr lang="en-PH" sz="1050" dirty="0"/>
              <a:t>        </a:t>
            </a:r>
            <a:r>
              <a:rPr lang="en-PH" sz="1050" dirty="0" err="1"/>
              <a:t>threads.push_back</a:t>
            </a:r>
            <a:r>
              <a:rPr lang="en-PH" sz="1050" dirty="0"/>
              <a:t>(std::thread(ride, </a:t>
            </a:r>
            <a:r>
              <a:rPr lang="en-PH" sz="1050" dirty="0" err="1"/>
              <a:t>i</a:t>
            </a:r>
            <a:r>
              <a:rPr lang="en-PH" sz="1050" dirty="0"/>
              <a:t> + 1, </a:t>
            </a:r>
            <a:r>
              <a:rPr lang="en-PH" sz="1050" dirty="0" err="1"/>
              <a:t>start_floor</a:t>
            </a:r>
            <a:r>
              <a:rPr lang="en-PH" sz="1050" dirty="0"/>
              <a:t>, </a:t>
            </a:r>
            <a:r>
              <a:rPr lang="en-PH" sz="1050" dirty="0" err="1"/>
              <a:t>destination_floor</a:t>
            </a:r>
            <a:r>
              <a:rPr lang="en-PH" sz="1050" dirty="0"/>
              <a:t>));</a:t>
            </a:r>
          </a:p>
          <a:p>
            <a:r>
              <a:rPr lang="en-PH" sz="1050" dirty="0"/>
              <a:t>    }</a:t>
            </a:r>
          </a:p>
          <a:p>
            <a:endParaRPr lang="en-PH" sz="1050" dirty="0"/>
          </a:p>
          <a:p>
            <a:r>
              <a:rPr lang="en-PH" sz="1050" dirty="0"/>
              <a:t>    std::thread </a:t>
            </a:r>
            <a:r>
              <a:rPr lang="en-PH" sz="1050" dirty="0" err="1"/>
              <a:t>elevator_thread</a:t>
            </a:r>
            <a:r>
              <a:rPr lang="en-PH" sz="1050" dirty="0"/>
              <a:t>(</a:t>
            </a:r>
            <a:r>
              <a:rPr lang="en-PH" sz="1050" dirty="0" err="1"/>
              <a:t>elevator_simulation</a:t>
            </a:r>
            <a:r>
              <a:rPr lang="en-PH" sz="1050" dirty="0"/>
              <a:t>);</a:t>
            </a:r>
          </a:p>
          <a:p>
            <a:endParaRPr lang="en-PH" sz="1050" dirty="0"/>
          </a:p>
          <a:p>
            <a:r>
              <a:rPr lang="en-PH" sz="1050" dirty="0"/>
              <a:t>    for (auto&amp; t : threads) {</a:t>
            </a:r>
          </a:p>
          <a:p>
            <a:r>
              <a:rPr lang="en-PH" sz="1050" dirty="0"/>
              <a:t>        </a:t>
            </a:r>
            <a:r>
              <a:rPr lang="en-PH" sz="1050" dirty="0" err="1"/>
              <a:t>t.join</a:t>
            </a:r>
            <a:r>
              <a:rPr lang="en-PH" sz="1050" dirty="0"/>
              <a:t>();</a:t>
            </a:r>
          </a:p>
          <a:p>
            <a:r>
              <a:rPr lang="en-PH" sz="1050" dirty="0"/>
              <a:t>    }</a:t>
            </a:r>
          </a:p>
          <a:p>
            <a:endParaRPr lang="en-PH" sz="1050" dirty="0"/>
          </a:p>
          <a:p>
            <a:r>
              <a:rPr lang="en-PH" sz="1050" dirty="0"/>
              <a:t>    </a:t>
            </a:r>
            <a:r>
              <a:rPr lang="en-PH" sz="1050" dirty="0" err="1"/>
              <a:t>elevator_thread.join</a:t>
            </a:r>
            <a:r>
              <a:rPr lang="en-PH" sz="1050" dirty="0"/>
              <a:t>();</a:t>
            </a:r>
          </a:p>
          <a:p>
            <a:r>
              <a:rPr lang="en-PH" sz="1050" dirty="0"/>
              <a:t>    return 0;</a:t>
            </a:r>
          </a:p>
          <a:p>
            <a:r>
              <a:rPr lang="en-PH" sz="1050" dirty="0"/>
              <a:t>}</a:t>
            </a:r>
          </a:p>
        </p:txBody>
      </p:sp>
    </p:spTree>
    <p:extLst>
      <p:ext uri="{BB962C8B-B14F-4D97-AF65-F5344CB8AC3E}">
        <p14:creationId xmlns:p14="http://schemas.microsoft.com/office/powerpoint/2010/main" val="505392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5E213-1C1F-34F7-B5DB-115D80C59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259B69-00B1-4859-8CAD-3033AD519EA3}"/>
              </a:ext>
            </a:extLst>
          </p:cNvPr>
          <p:cNvSpPr>
            <a:spLocks noGrp="1"/>
          </p:cNvSpPr>
          <p:nvPr>
            <p:ph type="ctrTitle"/>
          </p:nvPr>
        </p:nvSpPr>
        <p:spPr>
          <a:xfrm>
            <a:off x="0" y="2437816"/>
            <a:ext cx="12191999" cy="668695"/>
          </a:xfrm>
        </p:spPr>
        <p:txBody>
          <a:bodyPr>
            <a:normAutofit fontScale="90000"/>
          </a:bodyPr>
          <a:lstStyle/>
          <a:p>
            <a:pPr algn="ctr"/>
            <a:r>
              <a:rPr lang="en-US" dirty="0"/>
              <a:t>Thank you!</a:t>
            </a:r>
          </a:p>
        </p:txBody>
      </p:sp>
    </p:spTree>
    <p:extLst>
      <p:ext uri="{BB962C8B-B14F-4D97-AF65-F5344CB8AC3E}">
        <p14:creationId xmlns:p14="http://schemas.microsoft.com/office/powerpoint/2010/main" val="2907670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8BB92-7A34-00EF-815F-35C353735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4FBB5-B14A-7BB8-4002-BE7DF37565DD}"/>
              </a:ext>
            </a:extLst>
          </p:cNvPr>
          <p:cNvSpPr>
            <a:spLocks noGrp="1"/>
          </p:cNvSpPr>
          <p:nvPr>
            <p:ph type="title"/>
          </p:nvPr>
        </p:nvSpPr>
        <p:spPr>
          <a:xfrm>
            <a:off x="6536778" y="1119235"/>
            <a:ext cx="1571377" cy="654974"/>
          </a:xfrm>
        </p:spPr>
        <p:txBody>
          <a:bodyPr>
            <a:normAutofit/>
          </a:bodyPr>
          <a:lstStyle/>
          <a:p>
            <a:r>
              <a:rPr lang="en-US" sz="3200" dirty="0"/>
              <a:t>Scope</a:t>
            </a:r>
            <a:endParaRPr lang="en-ZA" sz="3200" dirty="0"/>
          </a:p>
        </p:txBody>
      </p:sp>
      <p:sp>
        <p:nvSpPr>
          <p:cNvPr id="3" name="Subtitle 2">
            <a:extLst>
              <a:ext uri="{FF2B5EF4-FFF2-40B4-BE49-F238E27FC236}">
                <a16:creationId xmlns:a16="http://schemas.microsoft.com/office/drawing/2014/main" id="{ABA11ACF-BCA9-B863-4F9B-04FFF8B6BF1F}"/>
              </a:ext>
            </a:extLst>
          </p:cNvPr>
          <p:cNvSpPr>
            <a:spLocks noGrp="1"/>
          </p:cNvSpPr>
          <p:nvPr>
            <p:ph sz="half" idx="14"/>
          </p:nvPr>
        </p:nvSpPr>
        <p:spPr>
          <a:xfrm>
            <a:off x="4236740" y="1992573"/>
            <a:ext cx="7742830" cy="4145413"/>
          </a:xfrm>
        </p:spPr>
        <p:txBody>
          <a:bodyPr>
            <a:normAutofit fontScale="70000" lnSpcReduction="20000"/>
          </a:bodyPr>
          <a:lstStyle/>
          <a:p>
            <a:pPr marL="342900" indent="-342900">
              <a:buFont typeface="Arial" panose="020B0604020202020204" pitchFamily="34" charset="0"/>
              <a:buChar char="•"/>
            </a:pPr>
            <a:r>
              <a:rPr lang="en-US" sz="2900" dirty="0"/>
              <a:t>The simulation includes an elevator that moves between 9 floors.</a:t>
            </a:r>
            <a:br>
              <a:rPr lang="en-US" sz="2900" dirty="0"/>
            </a:br>
            <a:endParaRPr lang="en-US" sz="2900" dirty="0"/>
          </a:p>
          <a:p>
            <a:pPr marL="342900" indent="-342900">
              <a:buFont typeface="Arial" panose="020B0604020202020204" pitchFamily="34" charset="0"/>
              <a:buChar char="•"/>
            </a:pPr>
            <a:r>
              <a:rPr lang="en-US" sz="2900" dirty="0"/>
              <a:t>Each passenger has a start floor and a destination floor.</a:t>
            </a:r>
            <a:br>
              <a:rPr lang="en-US" sz="2900" dirty="0"/>
            </a:br>
            <a:endParaRPr lang="en-US" sz="2900" dirty="0"/>
          </a:p>
          <a:p>
            <a:pPr marL="342900" indent="-342900">
              <a:buFont typeface="Arial" panose="020B0604020202020204" pitchFamily="34" charset="0"/>
              <a:buChar char="•"/>
            </a:pPr>
            <a:r>
              <a:rPr lang="en-US" sz="2900" dirty="0"/>
              <a:t>The elevator operates with a maximum capacity of 5 passengers.</a:t>
            </a:r>
            <a:br>
              <a:rPr lang="en-US" sz="2900" dirty="0"/>
            </a:br>
            <a:endParaRPr lang="en-US" sz="2900" dirty="0"/>
          </a:p>
          <a:p>
            <a:pPr marL="342900" indent="-342900">
              <a:buFont typeface="Arial" panose="020B0604020202020204" pitchFamily="34" charset="0"/>
              <a:buChar char="•"/>
            </a:pPr>
            <a:r>
              <a:rPr lang="en-US" sz="2900" dirty="0"/>
              <a:t>The program stops once all passengers reach their destinations.</a:t>
            </a:r>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38690D17-4A63-8E2B-C061-FE8DDD6F4D24}"/>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086052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PH" b="1" dirty="0"/>
              <a:t>Project Overview</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Project statement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normAutofit fontScale="70000" lnSpcReduction="20000"/>
          </a:bodyPr>
          <a:lstStyle/>
          <a:p>
            <a:r>
              <a:rPr lang="en-US" dirty="0"/>
              <a:t>Managing elevator operations efficiently is crucial in multi-story buildings. The challenge lies in handling multiple passenger requests, ensuring optimal movement, and preventing overcrowding. This project aims to simulate an efficient elevator system using concurrent programming techniques.</a:t>
            </a:r>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61D31-26E8-7C9C-8E09-8A061C777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DDD76-4AF3-56C7-796A-F157E2D0FF3A}"/>
              </a:ext>
            </a:extLst>
          </p:cNvPr>
          <p:cNvSpPr>
            <a:spLocks noGrp="1"/>
          </p:cNvSpPr>
          <p:nvPr>
            <p:ph type="ctrTitle"/>
          </p:nvPr>
        </p:nvSpPr>
        <p:spPr>
          <a:xfrm>
            <a:off x="4833694" y="544286"/>
            <a:ext cx="6590863" cy="929952"/>
          </a:xfrm>
        </p:spPr>
        <p:txBody>
          <a:bodyPr>
            <a:normAutofit/>
          </a:bodyPr>
          <a:lstStyle/>
          <a:p>
            <a:r>
              <a:rPr lang="en-PH" b="1" dirty="0"/>
              <a:t>Key Features</a:t>
            </a:r>
            <a:endParaRPr lang="en-US" dirty="0"/>
          </a:p>
        </p:txBody>
      </p:sp>
      <p:sp>
        <p:nvSpPr>
          <p:cNvPr id="3" name="Subtitle 2">
            <a:extLst>
              <a:ext uri="{FF2B5EF4-FFF2-40B4-BE49-F238E27FC236}">
                <a16:creationId xmlns:a16="http://schemas.microsoft.com/office/drawing/2014/main" id="{BEACE374-FD89-A906-73F9-2B35207DA8BC}"/>
              </a:ext>
            </a:extLst>
          </p:cNvPr>
          <p:cNvSpPr>
            <a:spLocks noGrp="1"/>
          </p:cNvSpPr>
          <p:nvPr>
            <p:ph type="subTitle" idx="1"/>
          </p:nvPr>
        </p:nvSpPr>
        <p:spPr>
          <a:xfrm>
            <a:off x="4833694" y="2072576"/>
            <a:ext cx="6594768" cy="3822903"/>
          </a:xfrm>
        </p:spPr>
        <p:txBody>
          <a:bodyPr>
            <a:normAutofit fontScale="85000" lnSpcReduction="10000"/>
          </a:bodyPr>
          <a:lstStyle/>
          <a:p>
            <a:pPr marL="285750" indent="-285750">
              <a:buFont typeface="Arial" panose="020B0604020202020204" pitchFamily="34" charset="0"/>
              <a:buChar char="•"/>
            </a:pPr>
            <a:r>
              <a:rPr lang="en-PH" dirty="0"/>
              <a:t>Multi-threaded passenger and elevator simulation.</a:t>
            </a:r>
          </a:p>
          <a:p>
            <a:pPr marL="285750" indent="-285750">
              <a:buFont typeface="Arial" panose="020B0604020202020204" pitchFamily="34" charset="0"/>
              <a:buChar char="•"/>
            </a:pPr>
            <a:r>
              <a:rPr lang="en-PH" dirty="0"/>
              <a:t>Synchronization using mutexes and condition variables.</a:t>
            </a:r>
          </a:p>
          <a:p>
            <a:pPr marL="285750" indent="-285750">
              <a:buFont typeface="Arial" panose="020B0604020202020204" pitchFamily="34" charset="0"/>
              <a:buChar char="•"/>
            </a:pPr>
            <a:r>
              <a:rPr lang="en-PH" dirty="0"/>
              <a:t>Real-time logging of elevator movement and passenger activity.</a:t>
            </a:r>
          </a:p>
          <a:p>
            <a:pPr marL="285750" indent="-285750">
              <a:buFont typeface="Arial" panose="020B0604020202020204" pitchFamily="34" charset="0"/>
              <a:buChar char="•"/>
            </a:pPr>
            <a:r>
              <a:rPr lang="en-PH" dirty="0"/>
              <a:t>Dynamic passenger handling based on user input.</a:t>
            </a:r>
          </a:p>
          <a:p>
            <a:endParaRPr lang="en-US" dirty="0"/>
          </a:p>
        </p:txBody>
      </p:sp>
      <p:pic>
        <p:nvPicPr>
          <p:cNvPr id="13" name="Picture Placeholder 12" descr="Low angle view of tall buildings">
            <a:extLst>
              <a:ext uri="{FF2B5EF4-FFF2-40B4-BE49-F238E27FC236}">
                <a16:creationId xmlns:a16="http://schemas.microsoft.com/office/drawing/2014/main" id="{B3CD2DEB-0B3F-013C-5BE5-2FECCC1076C1}"/>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0AAD3C9A-1AD9-C4FE-7B90-D0ED18DCD451}"/>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D37B0414-3FFC-16B0-C49C-FA5C143B4CBC}"/>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92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594050" y="3060627"/>
            <a:ext cx="7271656" cy="736745"/>
          </a:xfrm>
        </p:spPr>
        <p:txBody>
          <a:bodyPr/>
          <a:lstStyle/>
          <a:p>
            <a:r>
              <a:rPr lang="en-PH" b="1" dirty="0"/>
              <a:t>Requirement Analysis</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070CE-D637-35D4-90C4-7799B2EFB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248E1B-2D02-B99B-3E37-387B3D37DF24}"/>
              </a:ext>
            </a:extLst>
          </p:cNvPr>
          <p:cNvSpPr>
            <a:spLocks noGrp="1"/>
          </p:cNvSpPr>
          <p:nvPr>
            <p:ph type="title"/>
          </p:nvPr>
        </p:nvSpPr>
        <p:spPr>
          <a:xfrm>
            <a:off x="0" y="280105"/>
            <a:ext cx="8117632" cy="1259446"/>
          </a:xfrm>
        </p:spPr>
        <p:txBody>
          <a:bodyPr>
            <a:normAutofit fontScale="90000"/>
          </a:bodyPr>
          <a:lstStyle/>
          <a:p>
            <a:pPr algn="ctr"/>
            <a:r>
              <a:rPr lang="en-PH" b="1" dirty="0"/>
              <a:t>Functional requirements</a:t>
            </a:r>
          </a:p>
        </p:txBody>
      </p:sp>
      <p:sp>
        <p:nvSpPr>
          <p:cNvPr id="6" name="Slide Number Placeholder 5">
            <a:extLst>
              <a:ext uri="{FF2B5EF4-FFF2-40B4-BE49-F238E27FC236}">
                <a16:creationId xmlns:a16="http://schemas.microsoft.com/office/drawing/2014/main" id="{0F184A4C-8B61-C423-F745-2A362737776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5" name="Subtitle 2">
            <a:extLst>
              <a:ext uri="{FF2B5EF4-FFF2-40B4-BE49-F238E27FC236}">
                <a16:creationId xmlns:a16="http://schemas.microsoft.com/office/drawing/2014/main" id="{954DE67B-37E4-5821-4BBE-59A7C8600EB5}"/>
              </a:ext>
            </a:extLst>
          </p:cNvPr>
          <p:cNvSpPr txBox="1">
            <a:spLocks/>
          </p:cNvSpPr>
          <p:nvPr/>
        </p:nvSpPr>
        <p:spPr>
          <a:xfrm>
            <a:off x="761432" y="1100545"/>
            <a:ext cx="6594768" cy="4656909"/>
          </a:xfrm>
          <a:prstGeom prst="rect">
            <a:avLst/>
          </a:prstGeom>
        </p:spPr>
        <p:txBody>
          <a:bodyPr>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solidFill>
                  <a:schemeClr val="bg1"/>
                </a:solidFill>
              </a:rPr>
              <a:t>Passengers should be able to enter and exit the elevator at their designated floors.</a:t>
            </a: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r>
              <a:rPr lang="en-US" dirty="0">
                <a:solidFill>
                  <a:schemeClr val="bg1"/>
                </a:solidFill>
              </a:rPr>
              <a:t>The elevator should move up and down between floors.</a:t>
            </a:r>
          </a:p>
          <a:p>
            <a:pPr>
              <a:buFont typeface="Arial" panose="020B0604020202020204" pitchFamily="34" charset="0"/>
              <a:buChar char="•"/>
            </a:pPr>
            <a:endParaRPr lang="en-US" dirty="0">
              <a:solidFill>
                <a:schemeClr val="bg1"/>
              </a:solidFill>
            </a:endParaRPr>
          </a:p>
          <a:p>
            <a:pPr>
              <a:buFont typeface="Arial" panose="020B0604020202020204" pitchFamily="34" charset="0"/>
              <a:buChar char="•"/>
            </a:pPr>
            <a:r>
              <a:rPr lang="en-US" dirty="0">
                <a:solidFill>
                  <a:schemeClr val="bg1"/>
                </a:solidFill>
              </a:rPr>
              <a:t>The system should manage passenger requests concurrently.</a:t>
            </a:r>
          </a:p>
        </p:txBody>
      </p:sp>
    </p:spTree>
    <p:extLst>
      <p:ext uri="{BB962C8B-B14F-4D97-AF65-F5344CB8AC3E}">
        <p14:creationId xmlns:p14="http://schemas.microsoft.com/office/powerpoint/2010/main" val="2060696740"/>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{2BDC57E1-75EE-4EB6-849E-3829CADCAF83}tf33968143_win32</Template>
  <TotalTime>360</TotalTime>
  <Words>2078</Words>
  <Application>Microsoft Office PowerPoint</Application>
  <PresentationFormat>Widescreen</PresentationFormat>
  <Paragraphs>327</Paragraphs>
  <Slides>38</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Avenir Next LT Pro</vt:lpstr>
      <vt:lpstr>Calibri</vt:lpstr>
      <vt:lpstr>Custom</vt:lpstr>
      <vt:lpstr>Parallel and distributed computing</vt:lpstr>
      <vt:lpstr>Introduction</vt:lpstr>
      <vt:lpstr>Objectives</vt:lpstr>
      <vt:lpstr>Scope</vt:lpstr>
      <vt:lpstr>Project Overview</vt:lpstr>
      <vt:lpstr>Project statement</vt:lpstr>
      <vt:lpstr>Key Features</vt:lpstr>
      <vt:lpstr>Requirement Analysis</vt:lpstr>
      <vt:lpstr>Functional requirements</vt:lpstr>
      <vt:lpstr>Non-Functional Requirements</vt:lpstr>
      <vt:lpstr>System design</vt:lpstr>
      <vt:lpstr>Flowchart</vt:lpstr>
      <vt:lpstr>implementation</vt:lpstr>
      <vt:lpstr>Technologies used</vt:lpstr>
      <vt:lpstr>Code screenshots</vt:lpstr>
      <vt:lpstr>Code screenshots</vt:lpstr>
      <vt:lpstr>Code screenshots</vt:lpstr>
      <vt:lpstr>Code screenshots</vt:lpstr>
      <vt:lpstr>Code structure</vt:lpstr>
      <vt:lpstr>Code structure</vt:lpstr>
      <vt:lpstr>Code structure</vt:lpstr>
      <vt:lpstr>testing</vt:lpstr>
      <vt:lpstr>User manual</vt:lpstr>
      <vt:lpstr>User manual</vt:lpstr>
      <vt:lpstr>User manual</vt:lpstr>
      <vt:lpstr>Challenges &amp; solutions</vt:lpstr>
      <vt:lpstr>Future Enhancements</vt:lpstr>
      <vt:lpstr>Findings and evaluation</vt:lpstr>
      <vt:lpstr>PowerPoint Presentation</vt:lpstr>
      <vt:lpstr>PowerPoint Presentation</vt:lpstr>
      <vt:lpstr>Comments and suggestion</vt:lpstr>
      <vt:lpstr>Conclusion</vt:lpstr>
      <vt:lpstr>References</vt:lpstr>
      <vt:lpstr>Appendix b: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LAJOM, BENNETT JOSHUA</dc:creator>
  <cp:lastModifiedBy>LAJOM, BENNETT JOSHUA</cp:lastModifiedBy>
  <cp:revision>4</cp:revision>
  <dcterms:created xsi:type="dcterms:W3CDTF">2025-01-30T02:12:08Z</dcterms:created>
  <dcterms:modified xsi:type="dcterms:W3CDTF">2025-01-30T20:20:28Z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